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4"/>
    <p:sldMasterId id="2147483668" r:id="rId5"/>
    <p:sldMasterId id="2147483674" r:id="rId6"/>
    <p:sldMasterId id="2147483648" r:id="rId7"/>
    <p:sldMasterId id="2147483684" r:id="rId8"/>
    <p:sldMasterId id="2147483697" r:id="rId9"/>
  </p:sldMasterIdLst>
  <p:notesMasterIdLst>
    <p:notesMasterId r:id="rId72"/>
  </p:notesMasterIdLst>
  <p:handoutMasterIdLst>
    <p:handoutMasterId r:id="rId73"/>
  </p:handoutMasterIdLst>
  <p:sldIdLst>
    <p:sldId id="355" r:id="rId10"/>
    <p:sldId id="401" r:id="rId11"/>
    <p:sldId id="400" r:id="rId12"/>
    <p:sldId id="474" r:id="rId13"/>
    <p:sldId id="468" r:id="rId14"/>
    <p:sldId id="410" r:id="rId15"/>
    <p:sldId id="408" r:id="rId16"/>
    <p:sldId id="469" r:id="rId17"/>
    <p:sldId id="475" r:id="rId18"/>
    <p:sldId id="412" r:id="rId19"/>
    <p:sldId id="414" r:id="rId20"/>
    <p:sldId id="467" r:id="rId21"/>
    <p:sldId id="416" r:id="rId22"/>
    <p:sldId id="417" r:id="rId23"/>
    <p:sldId id="419" r:id="rId24"/>
    <p:sldId id="460" r:id="rId25"/>
    <p:sldId id="476" r:id="rId26"/>
    <p:sldId id="420" r:id="rId27"/>
    <p:sldId id="421" r:id="rId28"/>
    <p:sldId id="478" r:id="rId29"/>
    <p:sldId id="439" r:id="rId30"/>
    <p:sldId id="438" r:id="rId31"/>
    <p:sldId id="445" r:id="rId32"/>
    <p:sldId id="490" r:id="rId33"/>
    <p:sldId id="477" r:id="rId34"/>
    <p:sldId id="470" r:id="rId35"/>
    <p:sldId id="426" r:id="rId36"/>
    <p:sldId id="427" r:id="rId37"/>
    <p:sldId id="428" r:id="rId38"/>
    <p:sldId id="424" r:id="rId39"/>
    <p:sldId id="429" r:id="rId40"/>
    <p:sldId id="430" r:id="rId41"/>
    <p:sldId id="431" r:id="rId42"/>
    <p:sldId id="479" r:id="rId43"/>
    <p:sldId id="461" r:id="rId44"/>
    <p:sldId id="462" r:id="rId45"/>
    <p:sldId id="466" r:id="rId46"/>
    <p:sldId id="471" r:id="rId47"/>
    <p:sldId id="459" r:id="rId48"/>
    <p:sldId id="485" r:id="rId49"/>
    <p:sldId id="481" r:id="rId50"/>
    <p:sldId id="482" r:id="rId51"/>
    <p:sldId id="484" r:id="rId52"/>
    <p:sldId id="486" r:id="rId53"/>
    <p:sldId id="446" r:id="rId54"/>
    <p:sldId id="447" r:id="rId55"/>
    <p:sldId id="452" r:id="rId56"/>
    <p:sldId id="453" r:id="rId57"/>
    <p:sldId id="454" r:id="rId58"/>
    <p:sldId id="487" r:id="rId59"/>
    <p:sldId id="455" r:id="rId60"/>
    <p:sldId id="456" r:id="rId61"/>
    <p:sldId id="457" r:id="rId62"/>
    <p:sldId id="458" r:id="rId63"/>
    <p:sldId id="488" r:id="rId64"/>
    <p:sldId id="448" r:id="rId65"/>
    <p:sldId id="449" r:id="rId66"/>
    <p:sldId id="451" r:id="rId67"/>
    <p:sldId id="450" r:id="rId68"/>
    <p:sldId id="489" r:id="rId69"/>
    <p:sldId id="464" r:id="rId70"/>
    <p:sldId id="465" r:id="rId71"/>
  </p:sldIdLst>
  <p:sldSz cx="9144000" cy="5143500" type="screen16x9"/>
  <p:notesSz cx="9925050" cy="6665913"/>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100">
          <p15:clr>
            <a:srgbClr val="A4A3A4"/>
          </p15:clr>
        </p15:guide>
        <p15:guide id="2" pos="312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3"/>
    <a:srgbClr val="999999"/>
    <a:srgbClr val="98C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AB6D78-7387-4A64-9BC2-7CB194F16667}" v="34" dt="2025-09-10T11:31:33.277"/>
  </p1510:revLst>
</p1510:revInfo>
</file>

<file path=ppt/tableStyles.xml><?xml version="1.0" encoding="utf-8"?>
<a:tblStyleLst xmlns:a="http://schemas.openxmlformats.org/drawingml/2006/main" def="{2D5ABB26-0587-4C30-8999-92F81FD0307C}">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Designformatvorlage 2 - Akz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37516" autoAdjust="0"/>
  </p:normalViewPr>
  <p:slideViewPr>
    <p:cSldViewPr snapToGrid="0">
      <p:cViewPr varScale="1">
        <p:scale>
          <a:sx n="41" d="100"/>
          <a:sy n="41" d="100"/>
        </p:scale>
        <p:origin x="2678" y="24"/>
      </p:cViewPr>
      <p:guideLst>
        <p:guide orient="horz" pos="2160"/>
        <p:guide pos="2880"/>
        <p:guide orient="horz" pos="162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5" d="100"/>
          <a:sy n="85" d="100"/>
        </p:scale>
        <p:origin x="1901" y="62"/>
      </p:cViewPr>
      <p:guideLst>
        <p:guide orient="horz" pos="2100"/>
        <p:guide pos="312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400" dirty="0">
                <a:solidFill>
                  <a:schemeClr val="tx1"/>
                </a:solidFill>
              </a:rPr>
              <a:t>Open-Source</a:t>
            </a:r>
            <a:r>
              <a:rPr lang="en-US" sz="1400" baseline="0" dirty="0">
                <a:solidFill>
                  <a:schemeClr val="tx1"/>
                </a:solidFill>
              </a:rPr>
              <a:t> Dataset</a:t>
            </a:r>
          </a:p>
          <a:p>
            <a:pPr>
              <a:defRPr>
                <a:solidFill>
                  <a:schemeClr val="tx1"/>
                </a:solidFill>
              </a:defRPr>
            </a:pPr>
            <a:r>
              <a:rPr lang="en-US" sz="1400" baseline="0" dirty="0">
                <a:solidFill>
                  <a:schemeClr val="tx1"/>
                </a:solidFill>
              </a:rPr>
              <a:t>(1823 Images)</a:t>
            </a:r>
            <a:endParaRPr lang="en-US" sz="14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92C-4DDF-90F9-ABE06CDA591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92C-4DDF-90F9-ABE06CDA591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92C-4DDF-90F9-ABE06CDA591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92C-4DDF-90F9-ABE06CDA591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Match</c:v>
                </c:pt>
                <c:pt idx="1">
                  <c:v>Not Match</c:v>
                </c:pt>
              </c:strCache>
            </c:strRef>
          </c:cat>
          <c:val>
            <c:numRef>
              <c:f>Sheet1!$B$2:$B$3</c:f>
              <c:numCache>
                <c:formatCode>General</c:formatCode>
                <c:ptCount val="2"/>
                <c:pt idx="0">
                  <c:v>823</c:v>
                </c:pt>
                <c:pt idx="1">
                  <c:v>1001</c:v>
                </c:pt>
              </c:numCache>
            </c:numRef>
          </c:val>
          <c:extLst>
            <c:ext xmlns:c16="http://schemas.microsoft.com/office/drawing/2014/chart" uri="{C3380CC4-5D6E-409C-BE32-E72D297353CC}">
              <c16:uniqueId val="{00000008-192C-4DDF-90F9-ABE06CDA591E}"/>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400" b="0" i="0" u="none" strike="noStrike" kern="1200" spc="0" baseline="0" dirty="0">
                <a:solidFill>
                  <a:schemeClr val="tx1"/>
                </a:solidFill>
              </a:rPr>
              <a:t>Match</a:t>
            </a:r>
          </a:p>
          <a:p>
            <a:pPr>
              <a:defRPr>
                <a:solidFill>
                  <a:schemeClr val="tx1"/>
                </a:solidFill>
              </a:defRPr>
            </a:pPr>
            <a:r>
              <a:rPr lang="en-US" sz="1400" b="0" i="0" u="none" strike="noStrike" kern="1200" spc="0" baseline="0" dirty="0">
                <a:solidFill>
                  <a:schemeClr val="tx1"/>
                </a:solidFill>
              </a:rPr>
              <a:t>(823 Images)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827-4D16-BD83-ABD83BE86965}"/>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827-4D16-BD83-ABD83BE86965}"/>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827-4D16-BD83-ABD83BE86965}"/>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9827-4D16-BD83-ABD83BE8696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Dim</c:v>
                </c:pt>
                <c:pt idx="1">
                  <c:v>Bright</c:v>
                </c:pt>
              </c:strCache>
            </c:strRef>
          </c:cat>
          <c:val>
            <c:numRef>
              <c:f>Sheet1!$B$2:$B$3</c:f>
              <c:numCache>
                <c:formatCode>General</c:formatCode>
                <c:ptCount val="2"/>
                <c:pt idx="0">
                  <c:v>416</c:v>
                </c:pt>
                <c:pt idx="1">
                  <c:v>407</c:v>
                </c:pt>
              </c:numCache>
            </c:numRef>
          </c:val>
          <c:extLst>
            <c:ext xmlns:c16="http://schemas.microsoft.com/office/drawing/2014/chart" uri="{C3380CC4-5D6E-409C-BE32-E72D297353CC}">
              <c16:uniqueId val="{00000008-9827-4D16-BD83-ABD83BE8696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400" b="0" i="0" u="none" strike="noStrike" kern="1200" spc="0" baseline="0" dirty="0">
                <a:solidFill>
                  <a:schemeClr val="tx1"/>
                </a:solidFill>
              </a:rPr>
              <a:t>Not Match</a:t>
            </a:r>
          </a:p>
          <a:p>
            <a:pPr>
              <a:defRPr/>
            </a:pPr>
            <a:r>
              <a:rPr lang="en-US" sz="1400" b="0" i="0" u="none" strike="noStrike" kern="1200" spc="0" baseline="0" dirty="0">
                <a:solidFill>
                  <a:schemeClr val="tx1"/>
                </a:solidFill>
              </a:rPr>
              <a:t>(1001 Images)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1D25-4C54-A023-4D4BB69300E0}"/>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1D25-4C54-A023-4D4BB69300E0}"/>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1D25-4C54-A023-4D4BB69300E0}"/>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1D25-4C54-A023-4D4BB69300E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Red</c:v>
                </c:pt>
                <c:pt idx="1">
                  <c:v>Blue</c:v>
                </c:pt>
                <c:pt idx="2">
                  <c:v>Green</c:v>
                </c:pt>
                <c:pt idx="3">
                  <c:v>Dark</c:v>
                </c:pt>
              </c:strCache>
            </c:strRef>
          </c:cat>
          <c:val>
            <c:numRef>
              <c:f>Sheet1!$B$2:$B$5</c:f>
              <c:numCache>
                <c:formatCode>General</c:formatCode>
                <c:ptCount val="4"/>
                <c:pt idx="0">
                  <c:v>184</c:v>
                </c:pt>
                <c:pt idx="1">
                  <c:v>146</c:v>
                </c:pt>
                <c:pt idx="2">
                  <c:v>315</c:v>
                </c:pt>
                <c:pt idx="3">
                  <c:v>356</c:v>
                </c:pt>
              </c:numCache>
            </c:numRef>
          </c:val>
          <c:extLst>
            <c:ext xmlns:c16="http://schemas.microsoft.com/office/drawing/2014/chart" uri="{C3380CC4-5D6E-409C-BE32-E72D297353CC}">
              <c16:uniqueId val="{00000008-1D25-4C54-A023-4D4BB69300E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25 cm</c:v>
                </c:pt>
              </c:strCache>
            </c:strRef>
          </c:tx>
          <c:spPr>
            <a:solidFill>
              <a:schemeClr val="accent2"/>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Duckie</c:v>
                </c:pt>
                <c:pt idx="1">
                  <c:v>Duckiebot</c:v>
                </c:pt>
                <c:pt idx="2">
                  <c:v>Stop Sign</c:v>
                </c:pt>
              </c:strCache>
            </c:strRef>
          </c:cat>
          <c:val>
            <c:numRef>
              <c:f>Sheet1!$B$2:$B$4</c:f>
              <c:numCache>
                <c:formatCode>General</c:formatCode>
                <c:ptCount val="3"/>
                <c:pt idx="0">
                  <c:v>88</c:v>
                </c:pt>
                <c:pt idx="1">
                  <c:v>56</c:v>
                </c:pt>
                <c:pt idx="2">
                  <c:v>86</c:v>
                </c:pt>
              </c:numCache>
            </c:numRef>
          </c:val>
          <c:extLst>
            <c:ext xmlns:c16="http://schemas.microsoft.com/office/drawing/2014/chart" uri="{C3380CC4-5D6E-409C-BE32-E72D297353CC}">
              <c16:uniqueId val="{00000000-3F32-4DA1-BC3D-E08BE2974FDC}"/>
            </c:ext>
          </c:extLst>
        </c:ser>
        <c:ser>
          <c:idx val="1"/>
          <c:order val="1"/>
          <c:tx>
            <c:strRef>
              <c:f>Sheet1!$C$1</c:f>
              <c:strCache>
                <c:ptCount val="1"/>
                <c:pt idx="0">
                  <c:v>50 cm</c:v>
                </c:pt>
              </c:strCache>
            </c:strRef>
          </c:tx>
          <c:spPr>
            <a:solidFill>
              <a:schemeClr val="accent4"/>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Duckie</c:v>
                </c:pt>
                <c:pt idx="1">
                  <c:v>Duckiebot</c:v>
                </c:pt>
                <c:pt idx="2">
                  <c:v>Stop Sign</c:v>
                </c:pt>
              </c:strCache>
            </c:strRef>
          </c:cat>
          <c:val>
            <c:numRef>
              <c:f>Sheet1!$C$2:$C$4</c:f>
              <c:numCache>
                <c:formatCode>General</c:formatCode>
                <c:ptCount val="3"/>
                <c:pt idx="0">
                  <c:v>84</c:v>
                </c:pt>
                <c:pt idx="1">
                  <c:v>60</c:v>
                </c:pt>
                <c:pt idx="2">
                  <c:v>88</c:v>
                </c:pt>
              </c:numCache>
            </c:numRef>
          </c:val>
          <c:extLst>
            <c:ext xmlns:c16="http://schemas.microsoft.com/office/drawing/2014/chart" uri="{C3380CC4-5D6E-409C-BE32-E72D297353CC}">
              <c16:uniqueId val="{00000001-3F32-4DA1-BC3D-E08BE2974FDC}"/>
            </c:ext>
          </c:extLst>
        </c:ser>
        <c:ser>
          <c:idx val="2"/>
          <c:order val="2"/>
          <c:tx>
            <c:strRef>
              <c:f>Sheet1!$D$1</c:f>
              <c:strCache>
                <c:ptCount val="1"/>
                <c:pt idx="0">
                  <c:v>75 cm</c:v>
                </c:pt>
              </c:strCache>
            </c:strRef>
          </c:tx>
          <c:spPr>
            <a:solidFill>
              <a:schemeClr val="accent6"/>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Duckie</c:v>
                </c:pt>
                <c:pt idx="1">
                  <c:v>Duckiebot</c:v>
                </c:pt>
                <c:pt idx="2">
                  <c:v>Stop Sign</c:v>
                </c:pt>
              </c:strCache>
            </c:strRef>
          </c:cat>
          <c:val>
            <c:numRef>
              <c:f>Sheet1!$D$2:$D$4</c:f>
              <c:numCache>
                <c:formatCode>General</c:formatCode>
                <c:ptCount val="3"/>
                <c:pt idx="0">
                  <c:v>83</c:v>
                </c:pt>
                <c:pt idx="1">
                  <c:v>56</c:v>
                </c:pt>
                <c:pt idx="2">
                  <c:v>81</c:v>
                </c:pt>
              </c:numCache>
            </c:numRef>
          </c:val>
          <c:extLst>
            <c:ext xmlns:c16="http://schemas.microsoft.com/office/drawing/2014/chart" uri="{C3380CC4-5D6E-409C-BE32-E72D297353CC}">
              <c16:uniqueId val="{00000002-3F32-4DA1-BC3D-E08BE2974FDC}"/>
            </c:ext>
          </c:extLst>
        </c:ser>
        <c:ser>
          <c:idx val="3"/>
          <c:order val="3"/>
          <c:tx>
            <c:strRef>
              <c:f>Sheet1!$E$1</c:f>
              <c:strCache>
                <c:ptCount val="1"/>
                <c:pt idx="0">
                  <c:v>100 cm</c:v>
                </c:pt>
              </c:strCache>
            </c:strRef>
          </c:tx>
          <c:spPr>
            <a:solidFill>
              <a:schemeClr val="accent2">
                <a:lumMod val="60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Duckie</c:v>
                </c:pt>
                <c:pt idx="1">
                  <c:v>Duckiebot</c:v>
                </c:pt>
                <c:pt idx="2">
                  <c:v>Stop Sign</c:v>
                </c:pt>
              </c:strCache>
            </c:strRef>
          </c:cat>
          <c:val>
            <c:numRef>
              <c:f>Sheet1!$E$2:$E$4</c:f>
              <c:numCache>
                <c:formatCode>General</c:formatCode>
                <c:ptCount val="3"/>
                <c:pt idx="0">
                  <c:v>68</c:v>
                </c:pt>
                <c:pt idx="1">
                  <c:v>28</c:v>
                </c:pt>
                <c:pt idx="2">
                  <c:v>78</c:v>
                </c:pt>
              </c:numCache>
            </c:numRef>
          </c:val>
          <c:extLst>
            <c:ext xmlns:c16="http://schemas.microsoft.com/office/drawing/2014/chart" uri="{C3380CC4-5D6E-409C-BE32-E72D297353CC}">
              <c16:uniqueId val="{00000004-3F32-4DA1-BC3D-E08BE2974FDC}"/>
            </c:ext>
          </c:extLst>
        </c:ser>
        <c:dLbls>
          <c:dLblPos val="outEnd"/>
          <c:showLegendKey val="0"/>
          <c:showVal val="1"/>
          <c:showCatName val="0"/>
          <c:showSerName val="0"/>
          <c:showPercent val="0"/>
          <c:showBubbleSize val="0"/>
        </c:dLbls>
        <c:gapWidth val="444"/>
        <c:overlap val="-90"/>
        <c:axId val="941528496"/>
        <c:axId val="941512656"/>
      </c:barChart>
      <c:catAx>
        <c:axId val="941528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941512656"/>
        <c:crosses val="autoZero"/>
        <c:auto val="1"/>
        <c:lblAlgn val="ctr"/>
        <c:lblOffset val="100"/>
        <c:noMultiLvlLbl val="0"/>
      </c:catAx>
      <c:valAx>
        <c:axId val="941512656"/>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a:t>Confidence Score (%)</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9415284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B4817F-95BB-4AB9-A95F-62BBF945C8F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22E14028-941D-4D78-8A54-3636FAD54D9C}">
      <dgm:prSet phldrT="[Text]" phldr="0" custT="1"/>
      <dgm:spPr/>
      <dgm:t>
        <a:bodyPr/>
        <a:lstStyle/>
        <a:p>
          <a:r>
            <a:rPr lang="en-US" sz="1400" dirty="0"/>
            <a:t>Time-of-Flight</a:t>
          </a:r>
        </a:p>
      </dgm:t>
    </dgm:pt>
    <dgm:pt modelId="{E7580685-3F1B-4111-8003-72B2CAD57E3D}" type="parTrans" cxnId="{8BCC9A75-555F-48E2-BE81-D506D7604657}">
      <dgm:prSet/>
      <dgm:spPr/>
      <dgm:t>
        <a:bodyPr/>
        <a:lstStyle/>
        <a:p>
          <a:endParaRPr lang="en-US" sz="1400"/>
        </a:p>
      </dgm:t>
    </dgm:pt>
    <dgm:pt modelId="{2C0BDF8A-DF29-44F2-A62C-0FDABC3A64E7}" type="sibTrans" cxnId="{8BCC9A75-555F-48E2-BE81-D506D7604657}">
      <dgm:prSet custT="1"/>
      <dgm:spPr/>
      <dgm:t>
        <a:bodyPr/>
        <a:lstStyle/>
        <a:p>
          <a:endParaRPr lang="en-US" sz="1400"/>
        </a:p>
      </dgm:t>
    </dgm:pt>
    <dgm:pt modelId="{DA30B02B-FD33-47D2-B0B9-D0FFF309AE0C}">
      <dgm:prSet phldrT="[Text]" phldr="0" custT="1"/>
      <dgm:spPr/>
      <dgm:t>
        <a:bodyPr/>
        <a:lstStyle/>
        <a:p>
          <a:r>
            <a:rPr lang="en-US" sz="1400" dirty="0"/>
            <a:t>Visual</a:t>
          </a:r>
        </a:p>
      </dgm:t>
    </dgm:pt>
    <dgm:pt modelId="{595322B8-9816-4176-8FA3-1BF59B06CBED}" type="parTrans" cxnId="{C305DF01-913C-4017-BCF5-4C248C13CBBD}">
      <dgm:prSet/>
      <dgm:spPr/>
      <dgm:t>
        <a:bodyPr/>
        <a:lstStyle/>
        <a:p>
          <a:endParaRPr lang="en-US" sz="1400"/>
        </a:p>
      </dgm:t>
    </dgm:pt>
    <dgm:pt modelId="{2CBC2EF8-BA1C-4FD0-B1DF-CABC1D93880A}" type="sibTrans" cxnId="{C305DF01-913C-4017-BCF5-4C248C13CBBD}">
      <dgm:prSet custT="1"/>
      <dgm:spPr/>
      <dgm:t>
        <a:bodyPr/>
        <a:lstStyle/>
        <a:p>
          <a:endParaRPr lang="en-US" sz="1400"/>
        </a:p>
      </dgm:t>
    </dgm:pt>
    <dgm:pt modelId="{EE520E65-F5AD-4DD1-9879-A6073B858EF1}">
      <dgm:prSet phldrT="[Text]" phldr="0" custT="1"/>
      <dgm:spPr/>
      <dgm:t>
        <a:bodyPr/>
        <a:lstStyle/>
        <a:p>
          <a:r>
            <a:rPr lang="en-US" sz="1400" dirty="0"/>
            <a:t>CNN</a:t>
          </a:r>
        </a:p>
      </dgm:t>
    </dgm:pt>
    <dgm:pt modelId="{CA795FAB-9A7D-4EE6-9085-EB207B99DFE3}" type="parTrans" cxnId="{A6ADBEF4-6EE1-4322-BA6A-24A608D47601}">
      <dgm:prSet/>
      <dgm:spPr/>
      <dgm:t>
        <a:bodyPr/>
        <a:lstStyle/>
        <a:p>
          <a:endParaRPr lang="en-US" sz="1400"/>
        </a:p>
      </dgm:t>
    </dgm:pt>
    <dgm:pt modelId="{D65405D0-8680-4FB3-AD3D-4D894CFB4566}" type="sibTrans" cxnId="{A6ADBEF4-6EE1-4322-BA6A-24A608D47601}">
      <dgm:prSet/>
      <dgm:spPr/>
      <dgm:t>
        <a:bodyPr/>
        <a:lstStyle/>
        <a:p>
          <a:endParaRPr lang="en-US" sz="1400"/>
        </a:p>
      </dgm:t>
    </dgm:pt>
    <dgm:pt modelId="{B79722E6-F44A-45FB-A1DC-4F5100E3ACF9}" type="pres">
      <dgm:prSet presAssocID="{21B4817F-95BB-4AB9-A95F-62BBF945C8F7}" presName="Name0" presStyleCnt="0">
        <dgm:presLayoutVars>
          <dgm:dir/>
          <dgm:resizeHandles val="exact"/>
        </dgm:presLayoutVars>
      </dgm:prSet>
      <dgm:spPr/>
    </dgm:pt>
    <dgm:pt modelId="{BF1CD230-9ADD-4D11-BBCE-3959BC7A17CC}" type="pres">
      <dgm:prSet presAssocID="{22E14028-941D-4D78-8A54-3636FAD54D9C}" presName="node" presStyleLbl="node1" presStyleIdx="0" presStyleCnt="3">
        <dgm:presLayoutVars>
          <dgm:bulletEnabled val="1"/>
        </dgm:presLayoutVars>
      </dgm:prSet>
      <dgm:spPr/>
    </dgm:pt>
    <dgm:pt modelId="{12905624-40E5-49AB-A048-7841A796DDFD}" type="pres">
      <dgm:prSet presAssocID="{2C0BDF8A-DF29-44F2-A62C-0FDABC3A64E7}" presName="sibTrans" presStyleLbl="sibTrans2D1" presStyleIdx="0" presStyleCnt="2"/>
      <dgm:spPr/>
    </dgm:pt>
    <dgm:pt modelId="{99170A88-3D65-4164-B78E-A9B410487A2A}" type="pres">
      <dgm:prSet presAssocID="{2C0BDF8A-DF29-44F2-A62C-0FDABC3A64E7}" presName="connectorText" presStyleLbl="sibTrans2D1" presStyleIdx="0" presStyleCnt="2"/>
      <dgm:spPr/>
    </dgm:pt>
    <dgm:pt modelId="{C17388BC-274A-40D0-96BC-C446E026FD5B}" type="pres">
      <dgm:prSet presAssocID="{DA30B02B-FD33-47D2-B0B9-D0FFF309AE0C}" presName="node" presStyleLbl="node1" presStyleIdx="1" presStyleCnt="3" custLinFactNeighborX="0" custLinFactNeighborY="-46844">
        <dgm:presLayoutVars>
          <dgm:bulletEnabled val="1"/>
        </dgm:presLayoutVars>
      </dgm:prSet>
      <dgm:spPr/>
    </dgm:pt>
    <dgm:pt modelId="{F5D0B7F7-D9FC-4CA6-AD62-EB940E5CFAAB}" type="pres">
      <dgm:prSet presAssocID="{2CBC2EF8-BA1C-4FD0-B1DF-CABC1D93880A}" presName="sibTrans" presStyleLbl="sibTrans2D1" presStyleIdx="1" presStyleCnt="2"/>
      <dgm:spPr/>
    </dgm:pt>
    <dgm:pt modelId="{44849A06-365A-4B10-9296-278652D7269D}" type="pres">
      <dgm:prSet presAssocID="{2CBC2EF8-BA1C-4FD0-B1DF-CABC1D93880A}" presName="connectorText" presStyleLbl="sibTrans2D1" presStyleIdx="1" presStyleCnt="2"/>
      <dgm:spPr/>
    </dgm:pt>
    <dgm:pt modelId="{559BD2E8-6B6E-4782-A5A8-1A70D78F39C7}" type="pres">
      <dgm:prSet presAssocID="{EE520E65-F5AD-4DD1-9879-A6073B858EF1}" presName="node" presStyleLbl="node1" presStyleIdx="2" presStyleCnt="3" custLinFactNeighborX="837" custLinFactNeighborY="-37374">
        <dgm:presLayoutVars>
          <dgm:bulletEnabled val="1"/>
        </dgm:presLayoutVars>
      </dgm:prSet>
      <dgm:spPr/>
    </dgm:pt>
  </dgm:ptLst>
  <dgm:cxnLst>
    <dgm:cxn modelId="{C305DF01-913C-4017-BCF5-4C248C13CBBD}" srcId="{21B4817F-95BB-4AB9-A95F-62BBF945C8F7}" destId="{DA30B02B-FD33-47D2-B0B9-D0FFF309AE0C}" srcOrd="1" destOrd="0" parTransId="{595322B8-9816-4176-8FA3-1BF59B06CBED}" sibTransId="{2CBC2EF8-BA1C-4FD0-B1DF-CABC1D93880A}"/>
    <dgm:cxn modelId="{0D51F306-5FDD-49B0-B0AE-9B4DA526FE8B}" type="presOf" srcId="{DA30B02B-FD33-47D2-B0B9-D0FFF309AE0C}" destId="{C17388BC-274A-40D0-96BC-C446E026FD5B}" srcOrd="0" destOrd="0" presId="urn:microsoft.com/office/officeart/2005/8/layout/process1"/>
    <dgm:cxn modelId="{D8D5D730-1444-4356-8099-8E9220A22D46}" type="presOf" srcId="{2CBC2EF8-BA1C-4FD0-B1DF-CABC1D93880A}" destId="{44849A06-365A-4B10-9296-278652D7269D}" srcOrd="1" destOrd="0" presId="urn:microsoft.com/office/officeart/2005/8/layout/process1"/>
    <dgm:cxn modelId="{510F4A32-D516-43D0-8C60-B23261B55715}" type="presOf" srcId="{2CBC2EF8-BA1C-4FD0-B1DF-CABC1D93880A}" destId="{F5D0B7F7-D9FC-4CA6-AD62-EB940E5CFAAB}" srcOrd="0" destOrd="0" presId="urn:microsoft.com/office/officeart/2005/8/layout/process1"/>
    <dgm:cxn modelId="{FB91FE36-71CA-409F-966E-9AEBFA7DDBBC}" type="presOf" srcId="{EE520E65-F5AD-4DD1-9879-A6073B858EF1}" destId="{559BD2E8-6B6E-4782-A5A8-1A70D78F39C7}" srcOrd="0" destOrd="0" presId="urn:microsoft.com/office/officeart/2005/8/layout/process1"/>
    <dgm:cxn modelId="{8BCC9A75-555F-48E2-BE81-D506D7604657}" srcId="{21B4817F-95BB-4AB9-A95F-62BBF945C8F7}" destId="{22E14028-941D-4D78-8A54-3636FAD54D9C}" srcOrd="0" destOrd="0" parTransId="{E7580685-3F1B-4111-8003-72B2CAD57E3D}" sibTransId="{2C0BDF8A-DF29-44F2-A62C-0FDABC3A64E7}"/>
    <dgm:cxn modelId="{59455288-3EBD-456E-8790-989D62468E38}" type="presOf" srcId="{22E14028-941D-4D78-8A54-3636FAD54D9C}" destId="{BF1CD230-9ADD-4D11-BBCE-3959BC7A17CC}" srcOrd="0" destOrd="0" presId="urn:microsoft.com/office/officeart/2005/8/layout/process1"/>
    <dgm:cxn modelId="{B08F5AE2-AE9F-48C6-9EAD-DED0068B6E91}" type="presOf" srcId="{21B4817F-95BB-4AB9-A95F-62BBF945C8F7}" destId="{B79722E6-F44A-45FB-A1DC-4F5100E3ACF9}" srcOrd="0" destOrd="0" presId="urn:microsoft.com/office/officeart/2005/8/layout/process1"/>
    <dgm:cxn modelId="{6F1088E8-8950-428C-B0CE-863A1915C7DB}" type="presOf" srcId="{2C0BDF8A-DF29-44F2-A62C-0FDABC3A64E7}" destId="{99170A88-3D65-4164-B78E-A9B410487A2A}" srcOrd="1" destOrd="0" presId="urn:microsoft.com/office/officeart/2005/8/layout/process1"/>
    <dgm:cxn modelId="{3E2EACF1-A5E7-48D0-A2A4-A966CC3CA650}" type="presOf" srcId="{2C0BDF8A-DF29-44F2-A62C-0FDABC3A64E7}" destId="{12905624-40E5-49AB-A048-7841A796DDFD}" srcOrd="0" destOrd="0" presId="urn:microsoft.com/office/officeart/2005/8/layout/process1"/>
    <dgm:cxn modelId="{A6ADBEF4-6EE1-4322-BA6A-24A608D47601}" srcId="{21B4817F-95BB-4AB9-A95F-62BBF945C8F7}" destId="{EE520E65-F5AD-4DD1-9879-A6073B858EF1}" srcOrd="2" destOrd="0" parTransId="{CA795FAB-9A7D-4EE6-9085-EB207B99DFE3}" sibTransId="{D65405D0-8680-4FB3-AD3D-4D894CFB4566}"/>
    <dgm:cxn modelId="{910E8DC0-D8E2-4E2E-81CD-3C1763D9F81D}" type="presParOf" srcId="{B79722E6-F44A-45FB-A1DC-4F5100E3ACF9}" destId="{BF1CD230-9ADD-4D11-BBCE-3959BC7A17CC}" srcOrd="0" destOrd="0" presId="urn:microsoft.com/office/officeart/2005/8/layout/process1"/>
    <dgm:cxn modelId="{89064CFD-FD94-4E74-BB7B-D3D367269221}" type="presParOf" srcId="{B79722E6-F44A-45FB-A1DC-4F5100E3ACF9}" destId="{12905624-40E5-49AB-A048-7841A796DDFD}" srcOrd="1" destOrd="0" presId="urn:microsoft.com/office/officeart/2005/8/layout/process1"/>
    <dgm:cxn modelId="{0C21AE70-E804-4B5F-8B7A-2D2FFC93292F}" type="presParOf" srcId="{12905624-40E5-49AB-A048-7841A796DDFD}" destId="{99170A88-3D65-4164-B78E-A9B410487A2A}" srcOrd="0" destOrd="0" presId="urn:microsoft.com/office/officeart/2005/8/layout/process1"/>
    <dgm:cxn modelId="{96939B36-5E25-45F6-9B3B-58DB8DAAF094}" type="presParOf" srcId="{B79722E6-F44A-45FB-A1DC-4F5100E3ACF9}" destId="{C17388BC-274A-40D0-96BC-C446E026FD5B}" srcOrd="2" destOrd="0" presId="urn:microsoft.com/office/officeart/2005/8/layout/process1"/>
    <dgm:cxn modelId="{C225768F-BF68-437F-9179-357462A39B83}" type="presParOf" srcId="{B79722E6-F44A-45FB-A1DC-4F5100E3ACF9}" destId="{F5D0B7F7-D9FC-4CA6-AD62-EB940E5CFAAB}" srcOrd="3" destOrd="0" presId="urn:microsoft.com/office/officeart/2005/8/layout/process1"/>
    <dgm:cxn modelId="{17B5A15E-13CF-40F5-8A41-B2A6D96A89C0}" type="presParOf" srcId="{F5D0B7F7-D9FC-4CA6-AD62-EB940E5CFAAB}" destId="{44849A06-365A-4B10-9296-278652D7269D}" srcOrd="0" destOrd="0" presId="urn:microsoft.com/office/officeart/2005/8/layout/process1"/>
    <dgm:cxn modelId="{F3603E22-4F21-46A2-BA0D-DE4AAF843875}" type="presParOf" srcId="{B79722E6-F44A-45FB-A1DC-4F5100E3ACF9}" destId="{559BD2E8-6B6E-4782-A5A8-1A70D78F39C7}"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CD230-9ADD-4D11-BBCE-3959BC7A17CC}">
      <dsp:nvSpPr>
        <dsp:cNvPr id="0" name=""/>
        <dsp:cNvSpPr/>
      </dsp:nvSpPr>
      <dsp:spPr>
        <a:xfrm>
          <a:off x="4733" y="0"/>
          <a:ext cx="1414708" cy="6963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Time-of-Flight</a:t>
          </a:r>
        </a:p>
      </dsp:txBody>
      <dsp:txXfrm>
        <a:off x="25128" y="20395"/>
        <a:ext cx="1373918" cy="655560"/>
      </dsp:txXfrm>
    </dsp:sp>
    <dsp:sp modelId="{12905624-40E5-49AB-A048-7841A796DDFD}">
      <dsp:nvSpPr>
        <dsp:cNvPr id="0" name=""/>
        <dsp:cNvSpPr/>
      </dsp:nvSpPr>
      <dsp:spPr>
        <a:xfrm>
          <a:off x="1560912" y="172751"/>
          <a:ext cx="299918" cy="3508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60912" y="242920"/>
        <a:ext cx="209943" cy="210509"/>
      </dsp:txXfrm>
    </dsp:sp>
    <dsp:sp modelId="{C17388BC-274A-40D0-96BC-C446E026FD5B}">
      <dsp:nvSpPr>
        <dsp:cNvPr id="0" name=""/>
        <dsp:cNvSpPr/>
      </dsp:nvSpPr>
      <dsp:spPr>
        <a:xfrm>
          <a:off x="1985325" y="0"/>
          <a:ext cx="1414708" cy="6963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Visual</a:t>
          </a:r>
        </a:p>
      </dsp:txBody>
      <dsp:txXfrm>
        <a:off x="2005720" y="20395"/>
        <a:ext cx="1373918" cy="655560"/>
      </dsp:txXfrm>
    </dsp:sp>
    <dsp:sp modelId="{F5D0B7F7-D9FC-4CA6-AD62-EB940E5CFAAB}">
      <dsp:nvSpPr>
        <dsp:cNvPr id="0" name=""/>
        <dsp:cNvSpPr/>
      </dsp:nvSpPr>
      <dsp:spPr>
        <a:xfrm>
          <a:off x="3542687" y="172751"/>
          <a:ext cx="302426" cy="3508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42687" y="242920"/>
        <a:ext cx="211698" cy="210509"/>
      </dsp:txXfrm>
    </dsp:sp>
    <dsp:sp modelId="{559BD2E8-6B6E-4782-A5A8-1A70D78F39C7}">
      <dsp:nvSpPr>
        <dsp:cNvPr id="0" name=""/>
        <dsp:cNvSpPr/>
      </dsp:nvSpPr>
      <dsp:spPr>
        <a:xfrm>
          <a:off x="3970650" y="0"/>
          <a:ext cx="1414708" cy="6963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CNN</a:t>
          </a:r>
        </a:p>
      </dsp:txBody>
      <dsp:txXfrm>
        <a:off x="3991045" y="20395"/>
        <a:ext cx="1373918" cy="6555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300855" cy="333296"/>
          </a:xfrm>
          <a:prstGeom prst="rect">
            <a:avLst/>
          </a:prstGeom>
        </p:spPr>
        <p:txBody>
          <a:bodyPr vert="horz" lIns="90708" tIns="45354" rIns="90708" bIns="45354" rtlCol="0"/>
          <a:lstStyle>
            <a:lvl1pPr algn="l" fontAlgn="auto">
              <a:spcBef>
                <a:spcPts val="0"/>
              </a:spcBef>
              <a:spcAft>
                <a:spcPts val="0"/>
              </a:spcAft>
              <a:defRPr sz="1200">
                <a:latin typeface="Arial" pitchFamily="34" charset="0"/>
                <a:cs typeface="Arial" pitchFamily="34" charset="0"/>
              </a:defRPr>
            </a:lvl1pPr>
          </a:lstStyle>
          <a:p>
            <a:pPr>
              <a:defRPr/>
            </a:pPr>
            <a:endParaRPr lang="en-GB" dirty="0"/>
          </a:p>
        </p:txBody>
      </p:sp>
      <p:sp>
        <p:nvSpPr>
          <p:cNvPr id="3" name="Datumsplatzhalter 2"/>
          <p:cNvSpPr>
            <a:spLocks noGrp="1"/>
          </p:cNvSpPr>
          <p:nvPr>
            <p:ph type="dt" sz="quarter" idx="1"/>
          </p:nvPr>
        </p:nvSpPr>
        <p:spPr>
          <a:xfrm>
            <a:off x="5621901" y="0"/>
            <a:ext cx="4300855" cy="333296"/>
          </a:xfrm>
          <a:prstGeom prst="rect">
            <a:avLst/>
          </a:prstGeom>
        </p:spPr>
        <p:txBody>
          <a:bodyPr vert="horz" lIns="90708" tIns="45354" rIns="90708" bIns="45354" rtlCol="0"/>
          <a:lstStyle>
            <a:lvl1pPr algn="r" fontAlgn="auto">
              <a:spcBef>
                <a:spcPts val="0"/>
              </a:spcBef>
              <a:spcAft>
                <a:spcPts val="0"/>
              </a:spcAft>
              <a:defRPr sz="1200">
                <a:latin typeface="Arial" pitchFamily="34" charset="0"/>
                <a:cs typeface="Arial" pitchFamily="34" charset="0"/>
              </a:defRPr>
            </a:lvl1pPr>
          </a:lstStyle>
          <a:p>
            <a:pPr>
              <a:defRPr/>
            </a:pPr>
            <a:fld id="{20751376-2EB8-4403-B858-305A8AAA6B01}" type="datetimeFigureOut">
              <a:rPr lang="en-GB"/>
              <a:pPr>
                <a:defRPr/>
              </a:pPr>
              <a:t>10/09/2025</a:t>
            </a:fld>
            <a:endParaRPr lang="en-GB" dirty="0"/>
          </a:p>
        </p:txBody>
      </p:sp>
      <p:sp>
        <p:nvSpPr>
          <p:cNvPr id="4" name="Fußzeilenplatzhalter 3"/>
          <p:cNvSpPr>
            <a:spLocks noGrp="1"/>
          </p:cNvSpPr>
          <p:nvPr>
            <p:ph type="ftr" sz="quarter" idx="2"/>
          </p:nvPr>
        </p:nvSpPr>
        <p:spPr>
          <a:xfrm>
            <a:off x="2" y="6331460"/>
            <a:ext cx="4300855" cy="333296"/>
          </a:xfrm>
          <a:prstGeom prst="rect">
            <a:avLst/>
          </a:prstGeom>
        </p:spPr>
        <p:txBody>
          <a:bodyPr vert="horz" lIns="90708" tIns="45354" rIns="90708" bIns="45354" rtlCol="0" anchor="b"/>
          <a:lstStyle>
            <a:lvl1pPr algn="l" fontAlgn="auto">
              <a:spcBef>
                <a:spcPts val="0"/>
              </a:spcBef>
              <a:spcAft>
                <a:spcPts val="0"/>
              </a:spcAft>
              <a:defRPr sz="1200">
                <a:latin typeface="Arial" pitchFamily="34" charset="0"/>
                <a:cs typeface="Arial" pitchFamily="34" charset="0"/>
              </a:defRPr>
            </a:lvl1pPr>
          </a:lstStyle>
          <a:p>
            <a:pPr>
              <a:defRPr/>
            </a:pPr>
            <a:endParaRPr lang="en-GB" dirty="0"/>
          </a:p>
        </p:txBody>
      </p:sp>
      <p:sp>
        <p:nvSpPr>
          <p:cNvPr id="5" name="Foliennummernplatzhalter 4"/>
          <p:cNvSpPr>
            <a:spLocks noGrp="1"/>
          </p:cNvSpPr>
          <p:nvPr>
            <p:ph type="sldNum" sz="quarter" idx="3"/>
          </p:nvPr>
        </p:nvSpPr>
        <p:spPr>
          <a:xfrm>
            <a:off x="5621901" y="6331460"/>
            <a:ext cx="4300855" cy="333296"/>
          </a:xfrm>
          <a:prstGeom prst="rect">
            <a:avLst/>
          </a:prstGeom>
        </p:spPr>
        <p:txBody>
          <a:bodyPr vert="horz" lIns="90708" tIns="45354" rIns="90708" bIns="45354" rtlCol="0" anchor="b"/>
          <a:lstStyle>
            <a:lvl1pPr algn="r" fontAlgn="auto">
              <a:spcBef>
                <a:spcPts val="0"/>
              </a:spcBef>
              <a:spcAft>
                <a:spcPts val="0"/>
              </a:spcAft>
              <a:defRPr sz="1200">
                <a:latin typeface="Arial" pitchFamily="34" charset="0"/>
                <a:cs typeface="Arial" pitchFamily="34" charset="0"/>
              </a:defRPr>
            </a:lvl1pPr>
          </a:lstStyle>
          <a:p>
            <a:pPr>
              <a:defRPr/>
            </a:pPr>
            <a:fld id="{62C15F7A-46C6-4AD2-BFEC-842DCCCC19C4}" type="slidenum">
              <a:rPr lang="en-GB"/>
              <a:pPr>
                <a:defRPr/>
              </a:pPr>
              <a:t>‹#›</a:t>
            </a:fld>
            <a:endParaRPr lang="en-GB" dirty="0"/>
          </a:p>
        </p:txBody>
      </p:sp>
    </p:spTree>
    <p:extLst>
      <p:ext uri="{BB962C8B-B14F-4D97-AF65-F5344CB8AC3E}">
        <p14:creationId xmlns:p14="http://schemas.microsoft.com/office/powerpoint/2010/main" val="2829095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300855" cy="333296"/>
          </a:xfrm>
          <a:prstGeom prst="rect">
            <a:avLst/>
          </a:prstGeom>
        </p:spPr>
        <p:txBody>
          <a:bodyPr vert="horz" lIns="90708" tIns="45354" rIns="90708" bIns="45354" rtlCol="0"/>
          <a:lstStyle>
            <a:lvl1pPr algn="l" fontAlgn="auto">
              <a:spcBef>
                <a:spcPts val="0"/>
              </a:spcBef>
              <a:spcAft>
                <a:spcPts val="0"/>
              </a:spcAft>
              <a:defRPr sz="1200">
                <a:latin typeface="Arial" pitchFamily="34" charset="0"/>
                <a:cs typeface="Arial" pitchFamily="34" charset="0"/>
              </a:defRPr>
            </a:lvl1pPr>
          </a:lstStyle>
          <a:p>
            <a:pPr>
              <a:defRPr/>
            </a:pPr>
            <a:endParaRPr lang="en-GB" dirty="0"/>
          </a:p>
        </p:txBody>
      </p:sp>
      <p:sp>
        <p:nvSpPr>
          <p:cNvPr id="3" name="Datumsplatzhalter 2"/>
          <p:cNvSpPr>
            <a:spLocks noGrp="1"/>
          </p:cNvSpPr>
          <p:nvPr>
            <p:ph type="dt" idx="1"/>
          </p:nvPr>
        </p:nvSpPr>
        <p:spPr>
          <a:xfrm>
            <a:off x="5621901" y="0"/>
            <a:ext cx="4300855" cy="333296"/>
          </a:xfrm>
          <a:prstGeom prst="rect">
            <a:avLst/>
          </a:prstGeom>
        </p:spPr>
        <p:txBody>
          <a:bodyPr vert="horz" lIns="90708" tIns="45354" rIns="90708" bIns="45354" rtlCol="0"/>
          <a:lstStyle>
            <a:lvl1pPr algn="r" fontAlgn="auto">
              <a:spcBef>
                <a:spcPts val="0"/>
              </a:spcBef>
              <a:spcAft>
                <a:spcPts val="0"/>
              </a:spcAft>
              <a:defRPr sz="1200">
                <a:latin typeface="+mn-lt"/>
                <a:cs typeface="+mn-cs"/>
              </a:defRPr>
            </a:lvl1pPr>
          </a:lstStyle>
          <a:p>
            <a:pPr>
              <a:defRPr/>
            </a:pPr>
            <a:fld id="{89C46BC9-2C9E-4670-A85A-6A588BA2D405}" type="datetimeFigureOut">
              <a:rPr lang="en-GB"/>
              <a:pPr>
                <a:defRPr/>
              </a:pPr>
              <a:t>10/09/2025</a:t>
            </a:fld>
            <a:endParaRPr lang="en-GB" dirty="0"/>
          </a:p>
        </p:txBody>
      </p:sp>
      <p:sp>
        <p:nvSpPr>
          <p:cNvPr id="4" name="Folienbildplatzhalter 3"/>
          <p:cNvSpPr>
            <a:spLocks noGrp="1" noRot="1" noChangeAspect="1"/>
          </p:cNvSpPr>
          <p:nvPr>
            <p:ph type="sldImg" idx="2"/>
          </p:nvPr>
        </p:nvSpPr>
        <p:spPr>
          <a:xfrm>
            <a:off x="2740025" y="500063"/>
            <a:ext cx="4445000" cy="2500312"/>
          </a:xfrm>
          <a:prstGeom prst="rect">
            <a:avLst/>
          </a:prstGeom>
          <a:noFill/>
          <a:ln w="12700">
            <a:solidFill>
              <a:prstClr val="black"/>
            </a:solidFill>
          </a:ln>
        </p:spPr>
        <p:txBody>
          <a:bodyPr vert="horz" lIns="90708" tIns="45354" rIns="90708" bIns="45354" rtlCol="0" anchor="ctr"/>
          <a:lstStyle/>
          <a:p>
            <a:pPr lvl="0"/>
            <a:endParaRPr lang="en-GB" noProof="0" dirty="0"/>
          </a:p>
        </p:txBody>
      </p:sp>
      <p:sp>
        <p:nvSpPr>
          <p:cNvPr id="5" name="Notizenplatzhalter 4"/>
          <p:cNvSpPr>
            <a:spLocks noGrp="1"/>
          </p:cNvSpPr>
          <p:nvPr>
            <p:ph type="body" sz="quarter" idx="3"/>
          </p:nvPr>
        </p:nvSpPr>
        <p:spPr>
          <a:xfrm>
            <a:off x="992506" y="3166309"/>
            <a:ext cx="7940040" cy="2999661"/>
          </a:xfrm>
          <a:prstGeom prst="rect">
            <a:avLst/>
          </a:prstGeom>
        </p:spPr>
        <p:txBody>
          <a:bodyPr vert="horz" wrap="square" lIns="90708" tIns="45354" rIns="90708" bIns="45354" numCol="1" anchor="t" anchorCtr="0" compatLnSpc="1">
            <a:prstTxWarp prst="textNoShape">
              <a:avLst/>
            </a:prstTxWarp>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6" name="Fußzeilenplatzhalter 5"/>
          <p:cNvSpPr>
            <a:spLocks noGrp="1"/>
          </p:cNvSpPr>
          <p:nvPr>
            <p:ph type="ftr" sz="quarter" idx="4"/>
          </p:nvPr>
        </p:nvSpPr>
        <p:spPr>
          <a:xfrm>
            <a:off x="2" y="6331460"/>
            <a:ext cx="4300855" cy="333296"/>
          </a:xfrm>
          <a:prstGeom prst="rect">
            <a:avLst/>
          </a:prstGeom>
        </p:spPr>
        <p:txBody>
          <a:bodyPr vert="horz" lIns="90708" tIns="45354" rIns="90708" bIns="45354" rtlCol="0" anchor="b"/>
          <a:lstStyle>
            <a:lvl1pPr algn="l" fontAlgn="auto">
              <a:spcBef>
                <a:spcPts val="0"/>
              </a:spcBef>
              <a:spcAft>
                <a:spcPts val="0"/>
              </a:spcAft>
              <a:defRPr sz="1200">
                <a:latin typeface="Arial" pitchFamily="34" charset="0"/>
                <a:cs typeface="Arial" pitchFamily="34" charset="0"/>
              </a:defRPr>
            </a:lvl1pPr>
          </a:lstStyle>
          <a:p>
            <a:pPr>
              <a:defRPr/>
            </a:pPr>
            <a:endParaRPr lang="en-GB" dirty="0"/>
          </a:p>
        </p:txBody>
      </p:sp>
      <p:sp>
        <p:nvSpPr>
          <p:cNvPr id="7" name="Foliennummernplatzhalter 6"/>
          <p:cNvSpPr>
            <a:spLocks noGrp="1"/>
          </p:cNvSpPr>
          <p:nvPr>
            <p:ph type="sldNum" sz="quarter" idx="5"/>
          </p:nvPr>
        </p:nvSpPr>
        <p:spPr>
          <a:xfrm>
            <a:off x="5621901" y="6331460"/>
            <a:ext cx="4300855" cy="333296"/>
          </a:xfrm>
          <a:prstGeom prst="rect">
            <a:avLst/>
          </a:prstGeom>
        </p:spPr>
        <p:txBody>
          <a:bodyPr vert="horz" lIns="90708" tIns="45354" rIns="90708" bIns="45354" rtlCol="0" anchor="b"/>
          <a:lstStyle>
            <a:lvl1pPr algn="r" fontAlgn="auto">
              <a:spcBef>
                <a:spcPts val="0"/>
              </a:spcBef>
              <a:spcAft>
                <a:spcPts val="0"/>
              </a:spcAft>
              <a:defRPr sz="1200">
                <a:latin typeface="+mn-lt"/>
                <a:cs typeface="+mn-cs"/>
              </a:defRPr>
            </a:lvl1pPr>
          </a:lstStyle>
          <a:p>
            <a:pPr>
              <a:defRPr/>
            </a:pPr>
            <a:fld id="{00AFC6D0-44D5-4EB7-828F-6F464F83D79A}" type="slidenum">
              <a:rPr lang="en-GB"/>
              <a:pPr>
                <a:defRPr/>
              </a:pPr>
              <a:t>‹#›</a:t>
            </a:fld>
            <a:endParaRPr lang="en-GB" dirty="0"/>
          </a:p>
        </p:txBody>
      </p:sp>
    </p:spTree>
    <p:extLst>
      <p:ext uri="{BB962C8B-B14F-4D97-AF65-F5344CB8AC3E}">
        <p14:creationId xmlns:p14="http://schemas.microsoft.com/office/powerpoint/2010/main" val="22979973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182563" indent="-182563" algn="l" rtl="0" fontAlgn="base">
      <a:spcBef>
        <a:spcPct val="30000"/>
      </a:spcBef>
      <a:spcAft>
        <a:spcPct val="0"/>
      </a:spcAft>
      <a:buFont typeface="Arial" charset="0"/>
      <a:buChar char="•"/>
      <a:defRPr sz="1200" kern="1200">
        <a:solidFill>
          <a:schemeClr val="tx1"/>
        </a:solidFill>
        <a:latin typeface="+mn-lt"/>
        <a:ea typeface="+mn-ea"/>
        <a:cs typeface="Arial" charset="0"/>
      </a:defRPr>
    </a:lvl2pPr>
    <a:lvl3pPr marL="355600" indent="-173038" algn="l" rtl="0" fontAlgn="base">
      <a:spcBef>
        <a:spcPct val="30000"/>
      </a:spcBef>
      <a:spcAft>
        <a:spcPct val="0"/>
      </a:spcAft>
      <a:buFont typeface="Symbol" pitchFamily="18" charset="2"/>
      <a:buChar char="-"/>
      <a:defRPr sz="1200" kern="1200">
        <a:solidFill>
          <a:schemeClr val="tx1"/>
        </a:solidFill>
        <a:latin typeface="+mn-lt"/>
        <a:ea typeface="+mn-ea"/>
        <a:cs typeface="Arial" charset="0"/>
      </a:defRPr>
    </a:lvl3pPr>
    <a:lvl4pPr marL="538163" indent="-182563" algn="l" rtl="0" fontAlgn="base">
      <a:spcBef>
        <a:spcPct val="30000"/>
      </a:spcBef>
      <a:spcAft>
        <a:spcPct val="0"/>
      </a:spcAft>
      <a:buFont typeface="Courier New" pitchFamily="49" charset="0"/>
      <a:buChar char="o"/>
      <a:defRPr sz="1200" kern="1200">
        <a:solidFill>
          <a:schemeClr val="tx1"/>
        </a:solidFill>
        <a:latin typeface="+mn-lt"/>
        <a:ea typeface="+mn-ea"/>
        <a:cs typeface="Arial" charset="0"/>
      </a:defRPr>
    </a:lvl4pPr>
    <a:lvl5pPr marL="720725" indent="-182563" algn="l" rtl="0" fontAlgn="base">
      <a:spcBef>
        <a:spcPct val="30000"/>
      </a:spcBef>
      <a:spcAft>
        <a:spcPct val="0"/>
      </a:spcAft>
      <a:buFont typeface="Wingdings" pitchFamily="2" charset="2"/>
      <a:buChar char="§"/>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40025" y="500063"/>
            <a:ext cx="4445000" cy="2500312"/>
          </a:xfrm>
        </p:spPr>
      </p:sp>
      <p:sp>
        <p:nvSpPr>
          <p:cNvPr id="3" name="Notizenplatzhalter 2"/>
          <p:cNvSpPr>
            <a:spLocks noGrp="1"/>
          </p:cNvSpPr>
          <p:nvPr>
            <p:ph type="body" idx="1"/>
          </p:nvPr>
        </p:nvSpPr>
        <p:spPr/>
        <p:txBody>
          <a:bodyPr>
            <a:normAutofit/>
          </a:bodyPr>
          <a:lstStyle/>
          <a:p>
            <a:pPr rtl="0"/>
            <a:r>
              <a:rPr lang="en-US" sz="1200" b="0" i="0" u="none" strike="noStrike" kern="1200" dirty="0">
                <a:solidFill>
                  <a:schemeClr val="tx1"/>
                </a:solidFill>
                <a:effectLst/>
                <a:latin typeface="Arial" pitchFamily="34" charset="0"/>
                <a:ea typeface="+mn-ea"/>
                <a:cs typeface="Arial" pitchFamily="34" charset="0"/>
              </a:rPr>
              <a:t>Hello and welcome to my presentation on  “Real-Time Object Detection for Autonomous Driving: An Empirical Study in a Small-Scale Urban Environment”</a:t>
            </a:r>
            <a:endParaRPr lang="en-US" b="0" dirty="0">
              <a:effectLst/>
            </a:endParaRPr>
          </a:p>
          <a:p>
            <a:br>
              <a:rPr lang="en-US" dirty="0"/>
            </a:br>
            <a:endParaRPr lang="de-DE" dirty="0"/>
          </a:p>
        </p:txBody>
      </p:sp>
      <p:sp>
        <p:nvSpPr>
          <p:cNvPr id="4" name="Foliennummernplatzhalter 3"/>
          <p:cNvSpPr>
            <a:spLocks noGrp="1"/>
          </p:cNvSpPr>
          <p:nvPr>
            <p:ph type="sldNum" sz="quarter" idx="10"/>
          </p:nvPr>
        </p:nvSpPr>
        <p:spPr/>
        <p:txBody>
          <a:bodyPr/>
          <a:lstStyle/>
          <a:p>
            <a:pPr>
              <a:defRPr/>
            </a:pPr>
            <a:fld id="{00AFC6D0-44D5-4EB7-828F-6F464F83D79A}" type="slidenum">
              <a:rPr lang="en-GB" smtClean="0"/>
              <a:pPr>
                <a:defRPr/>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This is the open-source dataset distribution. From over 1800 images, only 45 percent quite align with our environment, while the rest contain color light.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12</a:t>
            </a:fld>
            <a:endParaRPr lang="en-GB" dirty="0"/>
          </a:p>
        </p:txBody>
      </p:sp>
    </p:spTree>
    <p:extLst>
      <p:ext uri="{BB962C8B-B14F-4D97-AF65-F5344CB8AC3E}">
        <p14:creationId xmlns:p14="http://schemas.microsoft.com/office/powerpoint/2010/main" val="427029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This is a data collection and selection process. Actually, by this stage, we should have a fine-tuned model to support the data selection process.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We simply collect an image every 1 second. After data collection, as visualized here, with the hierarchical feature property of a CNN, we can use a fine-tuned model to extract features and apply normalization and K-clustering to obtain distinct images.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13</a:t>
            </a:fld>
            <a:endParaRPr lang="en-GB" dirty="0"/>
          </a:p>
        </p:txBody>
      </p:sp>
    </p:spTree>
    <p:extLst>
      <p:ext uri="{BB962C8B-B14F-4D97-AF65-F5344CB8AC3E}">
        <p14:creationId xmlns:p14="http://schemas.microsoft.com/office/powerpoint/2010/main" val="1684957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This is how I prepared dataset.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We first convert the open-source dataset from XML into YOLO Format through </a:t>
            </a:r>
            <a:r>
              <a:rPr lang="en-US" sz="1200" b="0" i="0" u="none" strike="noStrike" kern="1200" dirty="0" err="1">
                <a:solidFill>
                  <a:schemeClr val="tx1"/>
                </a:solidFill>
                <a:effectLst/>
                <a:latin typeface="Arial" pitchFamily="34" charset="0"/>
                <a:ea typeface="+mn-ea"/>
                <a:cs typeface="Arial" pitchFamily="34" charset="0"/>
              </a:rPr>
              <a:t>RoboFlow</a:t>
            </a:r>
            <a:r>
              <a:rPr lang="en-US" sz="1200" b="0" i="0" u="none" strike="noStrike" kern="1200" dirty="0">
                <a:solidFill>
                  <a:schemeClr val="tx1"/>
                </a:solidFill>
                <a:effectLst/>
                <a:latin typeface="Arial" pitchFamily="34" charset="0"/>
                <a:ea typeface="+mn-ea"/>
                <a:cs typeface="Arial" pitchFamily="34" charset="0"/>
              </a:rPr>
              <a:t>, an online annotation tool. Then we use the formatted open-source dataset to fine-tune our model, and use it here to extract first prediction, called pseudo labelling. combine together to get initial custom dataset. We feed this custom dataset into </a:t>
            </a:r>
            <a:r>
              <a:rPr lang="en-US" sz="1200" b="0" i="0" u="none" strike="noStrike" kern="1200" dirty="0" err="1">
                <a:solidFill>
                  <a:schemeClr val="tx1"/>
                </a:solidFill>
                <a:effectLst/>
                <a:latin typeface="Arial" pitchFamily="34" charset="0"/>
                <a:ea typeface="+mn-ea"/>
                <a:cs typeface="Arial" pitchFamily="34" charset="0"/>
              </a:rPr>
              <a:t>roboflow</a:t>
            </a:r>
            <a:r>
              <a:rPr lang="en-US" sz="1200" b="0" i="0" u="none" strike="noStrike" kern="1200" dirty="0">
                <a:solidFill>
                  <a:schemeClr val="tx1"/>
                </a:solidFill>
                <a:effectLst/>
                <a:latin typeface="Arial" pitchFamily="34" charset="0"/>
                <a:ea typeface="+mn-ea"/>
                <a:cs typeface="Arial" pitchFamily="34" charset="0"/>
              </a:rPr>
              <a:t> and manually fix wrong labelling to get the final and clean custom dataset.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14</a:t>
            </a:fld>
            <a:endParaRPr lang="en-GB" dirty="0"/>
          </a:p>
        </p:txBody>
      </p:sp>
    </p:spTree>
    <p:extLst>
      <p:ext uri="{BB962C8B-B14F-4D97-AF65-F5344CB8AC3E}">
        <p14:creationId xmlns:p14="http://schemas.microsoft.com/office/powerpoint/2010/main" val="3466715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This is how we fine-tuned YOLO models by using pre-trained YOLO models and the open-source dataset. Here we varied input sizes and YOLO versions. Fundamentally, we have 16 different options in this thesis.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15</a:t>
            </a:fld>
            <a:endParaRPr lang="en-GB" dirty="0"/>
          </a:p>
        </p:txBody>
      </p:sp>
    </p:spTree>
    <p:extLst>
      <p:ext uri="{BB962C8B-B14F-4D97-AF65-F5344CB8AC3E}">
        <p14:creationId xmlns:p14="http://schemas.microsoft.com/office/powerpoint/2010/main" val="4266670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Here are some results.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With a 480x480 input resolution, YOLOv11n performs best on our custom dataset.</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For larger resolution, all models perform almost at the same level, so we select YOLO version 11 nano for both 640 and 480 input sizes.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16</a:t>
            </a:fld>
            <a:endParaRPr lang="en-GB" dirty="0"/>
          </a:p>
        </p:txBody>
      </p:sp>
    </p:spTree>
    <p:extLst>
      <p:ext uri="{BB962C8B-B14F-4D97-AF65-F5344CB8AC3E}">
        <p14:creationId xmlns:p14="http://schemas.microsoft.com/office/powerpoint/2010/main" val="2652890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For the fundamental decision-making system, we simply create two systems. </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One for Duckie and Duckie. If the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sees a Duckie or another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it will stop.</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Another system is for a stop sign. If the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sees a stop sign, it will stop for 3 seconds. After that, it will run while ignoring any stop signs for 5 seconds.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But both systems are a bit too naive, so we have some detection policies for them.</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18</a:t>
            </a:fld>
            <a:endParaRPr lang="en-GB" dirty="0"/>
          </a:p>
        </p:txBody>
      </p:sp>
    </p:spTree>
    <p:extLst>
      <p:ext uri="{BB962C8B-B14F-4D97-AF65-F5344CB8AC3E}">
        <p14:creationId xmlns:p14="http://schemas.microsoft.com/office/powerpoint/2010/main" val="1629312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a:r>
              <a:rPr lang="en-US" sz="1200" b="0" i="0" u="none" strike="noStrike" kern="1200" dirty="0">
                <a:solidFill>
                  <a:schemeClr val="tx1"/>
                </a:solidFill>
                <a:effectLst/>
                <a:latin typeface="Arial" pitchFamily="34" charset="0"/>
                <a:ea typeface="+mn-ea"/>
                <a:cs typeface="Arial" pitchFamily="34" charset="0"/>
              </a:rPr>
              <a:t>Region-based method and normalized object dimension-based method.</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The first method is simple: if the center of a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or a Duckie is below its line threshold, our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will stop. The blue line is for </a:t>
            </a:r>
            <a:r>
              <a:rPr lang="en-US" sz="1200" b="0" i="0" u="none" strike="noStrike" kern="1200" dirty="0" err="1">
                <a:solidFill>
                  <a:schemeClr val="tx1"/>
                </a:solidFill>
                <a:effectLst/>
                <a:latin typeface="Arial" pitchFamily="34" charset="0"/>
                <a:ea typeface="+mn-ea"/>
                <a:cs typeface="Arial" pitchFamily="34" charset="0"/>
              </a:rPr>
              <a:t>Duckiebots</a:t>
            </a:r>
            <a:r>
              <a:rPr lang="en-US" sz="1200" b="0" i="0" u="none" strike="noStrike" kern="1200" dirty="0">
                <a:solidFill>
                  <a:schemeClr val="tx1"/>
                </a:solidFill>
                <a:effectLst/>
                <a:latin typeface="Arial" pitchFamily="34" charset="0"/>
                <a:ea typeface="+mn-ea"/>
                <a:cs typeface="Arial" pitchFamily="34" charset="0"/>
              </a:rPr>
              <a:t>, and the yellow line is for Duckies.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The second method aims to use the normalized width and height of Duckies and stop signs to decide whether or not to stop. </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For example, this Dukie is very near and below the yellow line, so the caption here says True. On the other hand, a stop sign is really far away based on its dimensions, so our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does not consider that.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19</a:t>
            </a:fld>
            <a:endParaRPr lang="en-GB" dirty="0"/>
          </a:p>
        </p:txBody>
      </p:sp>
    </p:spTree>
    <p:extLst>
      <p:ext uri="{BB962C8B-B14F-4D97-AF65-F5344CB8AC3E}">
        <p14:creationId xmlns:p14="http://schemas.microsoft.com/office/powerpoint/2010/main" val="218640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Here are results during model deployment.</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Before starting, I want to mention that CPU and GPU labeled indicates hardware that a model runs on, while pre and post processing will always run on CPU.</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Because all results are not always stable, I would like to point out some important keys.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First, for processing, NumPy is often faster than </a:t>
            </a:r>
            <a:r>
              <a:rPr lang="en-US" sz="1200" b="0" i="0" u="none" strike="noStrike" kern="1200" dirty="0" err="1">
                <a:solidFill>
                  <a:schemeClr val="tx1"/>
                </a:solidFill>
                <a:effectLst/>
                <a:latin typeface="Arial" pitchFamily="34" charset="0"/>
                <a:ea typeface="+mn-ea"/>
                <a:cs typeface="Arial" pitchFamily="34" charset="0"/>
              </a:rPr>
              <a:t>PyTorch</a:t>
            </a:r>
            <a:r>
              <a:rPr lang="en-US" sz="1200" b="0" i="0" u="none" strike="noStrike" kern="1200" dirty="0">
                <a:solidFill>
                  <a:schemeClr val="tx1"/>
                </a:solidFill>
                <a:effectLst/>
                <a:latin typeface="Arial" pitchFamily="34" charset="0"/>
                <a:ea typeface="+mn-ea"/>
                <a:cs typeface="Arial" pitchFamily="34" charset="0"/>
              </a:rPr>
              <a:t>, as can be seen in both columns.</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Second, GPU inference, always faster than CPU inference. </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Lastly, YOLOv11n with </a:t>
            </a:r>
            <a:r>
              <a:rPr lang="en-US" sz="1200" b="0" i="0" u="none" strike="noStrike" kern="1200" dirty="0" err="1">
                <a:solidFill>
                  <a:schemeClr val="tx1"/>
                </a:solidFill>
                <a:effectLst/>
                <a:latin typeface="Arial" pitchFamily="34" charset="0"/>
                <a:ea typeface="+mn-ea"/>
                <a:cs typeface="Arial" pitchFamily="34" charset="0"/>
              </a:rPr>
              <a:t>numpy</a:t>
            </a:r>
            <a:r>
              <a:rPr lang="en-US" sz="1200" b="0" i="0" u="none" strike="noStrike" kern="1200" dirty="0">
                <a:solidFill>
                  <a:schemeClr val="tx1"/>
                </a:solidFill>
                <a:effectLst/>
                <a:latin typeface="Arial" pitchFamily="34" charset="0"/>
                <a:ea typeface="+mn-ea"/>
                <a:cs typeface="Arial" pitchFamily="34" charset="0"/>
              </a:rPr>
              <a:t> on GPU gives the best runtime performance since it can run less than 200 </a:t>
            </a:r>
            <a:r>
              <a:rPr lang="en-US" sz="1200" b="0" i="0" u="none" strike="noStrike" kern="1200" dirty="0" err="1">
                <a:solidFill>
                  <a:schemeClr val="tx1"/>
                </a:solidFill>
                <a:effectLst/>
                <a:latin typeface="Arial" pitchFamily="34" charset="0"/>
                <a:ea typeface="+mn-ea"/>
                <a:cs typeface="Arial" pitchFamily="34" charset="0"/>
              </a:rPr>
              <a:t>ms.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21</a:t>
            </a:fld>
            <a:endParaRPr lang="en-GB" dirty="0"/>
          </a:p>
        </p:txBody>
      </p:sp>
    </p:spTree>
    <p:extLst>
      <p:ext uri="{BB962C8B-B14F-4D97-AF65-F5344CB8AC3E}">
        <p14:creationId xmlns:p14="http://schemas.microsoft.com/office/powerpoint/2010/main" val="2052181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rtl="0"/>
            <a:r>
              <a:rPr lang="en-US" sz="1200" b="0" i="0" u="none" strike="noStrike" kern="1200" dirty="0">
                <a:solidFill>
                  <a:schemeClr val="tx1"/>
                </a:solidFill>
                <a:effectLst/>
                <a:latin typeface="Arial" pitchFamily="34" charset="0"/>
                <a:ea typeface="+mn-ea"/>
                <a:cs typeface="Arial" pitchFamily="34" charset="0"/>
              </a:rPr>
              <a:t>This is the ROS publishing rate.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Image In, Detection Array, and Car </a:t>
            </a:r>
            <a:r>
              <a:rPr lang="en-US" sz="1200" b="0" i="0" u="none" strike="noStrike" kern="1200" dirty="0" err="1">
                <a:solidFill>
                  <a:schemeClr val="tx1"/>
                </a:solidFill>
                <a:effectLst/>
                <a:latin typeface="Arial" pitchFamily="34" charset="0"/>
                <a:ea typeface="+mn-ea"/>
                <a:cs typeface="Arial" pitchFamily="34" charset="0"/>
              </a:rPr>
              <a:t>CMDrefer</a:t>
            </a:r>
            <a:r>
              <a:rPr lang="en-US" sz="1200" b="0" i="0" u="none" strike="noStrike" kern="1200" dirty="0">
                <a:solidFill>
                  <a:schemeClr val="tx1"/>
                </a:solidFill>
                <a:effectLst/>
                <a:latin typeface="Arial" pitchFamily="34" charset="0"/>
                <a:ea typeface="+mn-ea"/>
                <a:cs typeface="Arial" pitchFamily="34" charset="0"/>
              </a:rPr>
              <a:t> to how often we get an image, a detection result, and car command. Car command is basically velocity and direction for a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We can clearly see that without a detection model, both image in and car CMD perform at best.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However, we focus on the detection array because it shows how frequently a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can make a decision. We obtain 4.9 Hz here on YOLOv11n with </a:t>
            </a:r>
            <a:r>
              <a:rPr lang="en-US" sz="1200" b="0" i="0" u="none" strike="noStrike" kern="1200" dirty="0" err="1">
                <a:solidFill>
                  <a:schemeClr val="tx1"/>
                </a:solidFill>
                <a:effectLst/>
                <a:latin typeface="Arial" pitchFamily="34" charset="0"/>
                <a:ea typeface="+mn-ea"/>
                <a:cs typeface="Arial" pitchFamily="34" charset="0"/>
              </a:rPr>
              <a:t>numpy</a:t>
            </a:r>
            <a:r>
              <a:rPr lang="en-US" sz="1200" b="0" i="0" u="none" strike="noStrike" kern="1200" dirty="0">
                <a:solidFill>
                  <a:schemeClr val="tx1"/>
                </a:solidFill>
                <a:effectLst/>
                <a:latin typeface="Arial" pitchFamily="34" charset="0"/>
                <a:ea typeface="+mn-ea"/>
                <a:cs typeface="Arial" pitchFamily="34" charset="0"/>
              </a:rPr>
              <a:t> on GPU which outperform other setups.  One thing that’s worth mentioning is car command of all setups. Even though all results here are around 10 Hz, they are fast enough for real-time application.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22</a:t>
            </a:fld>
            <a:endParaRPr lang="en-GB" dirty="0"/>
          </a:p>
        </p:txBody>
      </p:sp>
    </p:spTree>
    <p:extLst>
      <p:ext uri="{BB962C8B-B14F-4D97-AF65-F5344CB8AC3E}">
        <p14:creationId xmlns:p14="http://schemas.microsoft.com/office/powerpoint/2010/main" val="3321187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Next is the hardware utilization result.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we can see the trend on the RAM utilization that it is greater when a model runs on GPU. This is because our hardware is the NVIDIA Jetson Nano and it does not have dedicated RAM, so it uses a shared system RAM. For CPU utilization, we can reduce around 1-2 percent when a model runs on GPU compared to CPU.</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Lastly, for GPU utilization, it remains below approximately 40% for all models indicating a possibility of adding a more complex model. Still, we need to aware of RAM utilization.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23</a:t>
            </a:fld>
            <a:endParaRPr lang="en-GB" dirty="0"/>
          </a:p>
        </p:txBody>
      </p:sp>
    </p:spTree>
    <p:extLst>
      <p:ext uri="{BB962C8B-B14F-4D97-AF65-F5344CB8AC3E}">
        <p14:creationId xmlns:p14="http://schemas.microsoft.com/office/powerpoint/2010/main" val="34875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rtl="0"/>
            <a:r>
              <a:rPr lang="en-US" sz="1200" b="0" i="0" u="none" strike="noStrike" kern="1200" dirty="0">
                <a:solidFill>
                  <a:schemeClr val="tx1"/>
                </a:solidFill>
                <a:effectLst/>
                <a:latin typeface="Arial" pitchFamily="34" charset="0"/>
                <a:ea typeface="+mn-ea"/>
                <a:cs typeface="Arial" pitchFamily="34" charset="0"/>
              </a:rPr>
              <a:t>Let’s start with an introduction.</a:t>
            </a:r>
            <a:endParaRPr lang="en-US" b="0" dirty="0">
              <a:effectLst/>
            </a:endParaRPr>
          </a:p>
          <a:p>
            <a:br>
              <a:rPr lang="en-US" b="0" dirty="0">
                <a:effectLst/>
              </a:rPr>
            </a:br>
            <a:endParaRPr lang="en-US" b="0" dirty="0">
              <a:effectLst/>
            </a:endParaRPr>
          </a:p>
          <a:p>
            <a:pPr rtl="0"/>
            <a:r>
              <a:rPr lang="en-US" sz="1200" b="0" i="0" u="none" strike="noStrike" kern="1200" dirty="0" err="1">
                <a:solidFill>
                  <a:schemeClr val="tx1"/>
                </a:solidFill>
                <a:effectLst/>
                <a:latin typeface="Arial" pitchFamily="34" charset="0"/>
                <a:ea typeface="+mn-ea"/>
                <a:cs typeface="Arial" pitchFamily="34" charset="0"/>
              </a:rPr>
              <a:t>Duckietown</a:t>
            </a:r>
            <a:r>
              <a:rPr lang="en-US" sz="1200" b="0" i="0" u="none" strike="noStrike" kern="1200" dirty="0">
                <a:solidFill>
                  <a:schemeClr val="tx1"/>
                </a:solidFill>
                <a:effectLst/>
                <a:latin typeface="Arial" pitchFamily="34" charset="0"/>
                <a:ea typeface="+mn-ea"/>
                <a:cs typeface="Arial" pitchFamily="34" charset="0"/>
              </a:rPr>
              <a:t> is a platform to study AI for autonomous driving using a small-scale urban environment. And this project focuses on a real-time object detection system for </a:t>
            </a:r>
            <a:r>
              <a:rPr lang="en-US" sz="1200" b="0" i="0" u="none" strike="noStrike" kern="1200" dirty="0" err="1">
                <a:solidFill>
                  <a:schemeClr val="tx1"/>
                </a:solidFill>
                <a:effectLst/>
                <a:latin typeface="Arial" pitchFamily="34" charset="0"/>
                <a:ea typeface="+mn-ea"/>
                <a:cs typeface="Arial" pitchFamily="34" charset="0"/>
              </a:rPr>
              <a:t>Duckietown</a:t>
            </a:r>
            <a:r>
              <a:rPr lang="en-US" sz="1200" b="0" i="0" u="none" strike="noStrike" kern="1200" dirty="0">
                <a:solidFill>
                  <a:schemeClr val="tx1"/>
                </a:solidFill>
                <a:effectLst/>
                <a:latin typeface="Arial" pitchFamily="34" charset="0"/>
                <a:ea typeface="+mn-ea"/>
                <a:cs typeface="Arial" pitchFamily="34" charset="0"/>
              </a:rPr>
              <a: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The original work from </a:t>
            </a:r>
            <a:r>
              <a:rPr lang="en-US" sz="1200" b="0" i="0" u="none" strike="noStrike" kern="1200" dirty="0" err="1">
                <a:solidFill>
                  <a:schemeClr val="tx1"/>
                </a:solidFill>
                <a:effectLst/>
                <a:latin typeface="Arial" pitchFamily="34" charset="0"/>
                <a:ea typeface="+mn-ea"/>
                <a:cs typeface="Arial" pitchFamily="34" charset="0"/>
              </a:rPr>
              <a:t>Duckietown</a:t>
            </a:r>
            <a:r>
              <a:rPr lang="en-US" sz="1200" b="0" i="0" u="none" strike="noStrike" kern="1200" dirty="0">
                <a:solidFill>
                  <a:schemeClr val="tx1"/>
                </a:solidFill>
                <a:effectLst/>
                <a:latin typeface="Arial" pitchFamily="34" charset="0"/>
                <a:ea typeface="+mn-ea"/>
                <a:cs typeface="Arial" pitchFamily="34" charset="0"/>
              </a:rPr>
              <a:t> uses a Time-of-Flight or ToF sensor, which gives precise localization, but does not know what an obstacle is.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A work from our previous bachelor’s thesis student, Elena, implemented a visual-based algorithm by analyzing patterns on an input image. Still, it can detect only 1 class, that is Duckie.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I came up with an idea of using a convolutional neural network, or CNN, a special type of deep learning, to detect more classes besides Duckie, and using a GPU for its inference.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2</a:t>
            </a:fld>
            <a:endParaRPr lang="en-GB" dirty="0"/>
          </a:p>
        </p:txBody>
      </p:sp>
    </p:spTree>
    <p:extLst>
      <p:ext uri="{BB962C8B-B14F-4D97-AF65-F5344CB8AC3E}">
        <p14:creationId xmlns:p14="http://schemas.microsoft.com/office/powerpoint/2010/main" val="3018683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From all results, we select YOLOv11 nano on GPU for our case study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24</a:t>
            </a:fld>
            <a:endParaRPr lang="en-GB" dirty="0"/>
          </a:p>
        </p:txBody>
      </p:sp>
    </p:spTree>
    <p:extLst>
      <p:ext uri="{BB962C8B-B14F-4D97-AF65-F5344CB8AC3E}">
        <p14:creationId xmlns:p14="http://schemas.microsoft.com/office/powerpoint/2010/main" val="200534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Our case study contains two main cases: nominal and safety-critical.</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For nominal cases,</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Duckie,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and stop sign were placed with different distances.</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But, Duckie and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tested with different facing directions.</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And Duckie was also tested with different angles.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For safety-critical cases,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we performed different level of occlusion for both Duckie and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and tested with very close distance for Duckie.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26</a:t>
            </a:fld>
            <a:endParaRPr lang="en-GB" dirty="0"/>
          </a:p>
        </p:txBody>
      </p:sp>
    </p:spTree>
    <p:extLst>
      <p:ext uri="{BB962C8B-B14F-4D97-AF65-F5344CB8AC3E}">
        <p14:creationId xmlns:p14="http://schemas.microsoft.com/office/powerpoint/2010/main" val="180016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Here are experiment setup for Duckies.</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We place Duckie on blue dots and measure confidence score.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27</a:t>
            </a:fld>
            <a:endParaRPr lang="en-GB" dirty="0"/>
          </a:p>
        </p:txBody>
      </p:sp>
    </p:spTree>
    <p:extLst>
      <p:ext uri="{BB962C8B-B14F-4D97-AF65-F5344CB8AC3E}">
        <p14:creationId xmlns:p14="http://schemas.microsoft.com/office/powerpoint/2010/main" val="265666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We also do the same for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but without different angles.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28</a:t>
            </a:fld>
            <a:endParaRPr lang="en-GB" dirty="0"/>
          </a:p>
        </p:txBody>
      </p:sp>
    </p:spTree>
    <p:extLst>
      <p:ext uri="{BB962C8B-B14F-4D97-AF65-F5344CB8AC3E}">
        <p14:creationId xmlns:p14="http://schemas.microsoft.com/office/powerpoint/2010/main" val="2643748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And here is for stop sign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29</a:t>
            </a:fld>
            <a:endParaRPr lang="en-GB" dirty="0"/>
          </a:p>
        </p:txBody>
      </p:sp>
    </p:spTree>
    <p:extLst>
      <p:ext uri="{BB962C8B-B14F-4D97-AF65-F5344CB8AC3E}">
        <p14:creationId xmlns:p14="http://schemas.microsoft.com/office/powerpoint/2010/main" val="1264539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This is the overall result for nominal cases.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And we can see the poor detection performance on a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This is because we are using a new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design while the open-source dataset uses an old design.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30</a:t>
            </a:fld>
            <a:endParaRPr lang="en-GB" dirty="0"/>
          </a:p>
        </p:txBody>
      </p:sp>
    </p:spTree>
    <p:extLst>
      <p:ext uri="{BB962C8B-B14F-4D97-AF65-F5344CB8AC3E}">
        <p14:creationId xmlns:p14="http://schemas.microsoft.com/office/powerpoint/2010/main" val="934081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Let’s see our selected case study for safety critical cases.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The following slides will not only show when our model will detect objects but also how CNN actually works.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First, a Duckie is blocked from different direction, and we found that a model cannot detect when its beak is blocked. also, for a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when its wheel is blocked, a model also fail to detect.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This is because Duckie’s beak and </a:t>
            </a:r>
            <a:r>
              <a:rPr lang="en-US" sz="1200" b="0" i="0" u="none" strike="noStrike" kern="1200" dirty="0" err="1">
                <a:solidFill>
                  <a:schemeClr val="tx1"/>
                </a:solidFill>
                <a:effectLst/>
                <a:latin typeface="Arial" pitchFamily="34" charset="0"/>
                <a:ea typeface="+mn-ea"/>
                <a:cs typeface="Arial" pitchFamily="34" charset="0"/>
              </a:rPr>
              <a:t>Duckiebot’s</a:t>
            </a:r>
            <a:r>
              <a:rPr lang="en-US" sz="1200" b="0" i="0" u="none" strike="noStrike" kern="1200" dirty="0">
                <a:solidFill>
                  <a:schemeClr val="tx1"/>
                </a:solidFill>
                <a:effectLst/>
                <a:latin typeface="Arial" pitchFamily="34" charset="0"/>
                <a:ea typeface="+mn-ea"/>
                <a:cs typeface="Arial" pitchFamily="34" charset="0"/>
              </a:rPr>
              <a:t> wheel contain a great pattern and high  feature.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31</a:t>
            </a:fld>
            <a:endParaRPr lang="en-GB" dirty="0"/>
          </a:p>
        </p:txBody>
      </p:sp>
    </p:spTree>
    <p:extLst>
      <p:ext uri="{BB962C8B-B14F-4D97-AF65-F5344CB8AC3E}">
        <p14:creationId xmlns:p14="http://schemas.microsoft.com/office/powerpoint/2010/main" val="3083859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Also, for the case when a Duckie is placed very close. We can see that a model cannot detect a Duckie only when its beak does not show.</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32</a:t>
            </a:fld>
            <a:endParaRPr lang="en-GB" dirty="0"/>
          </a:p>
        </p:txBody>
      </p:sp>
    </p:spTree>
    <p:extLst>
      <p:ext uri="{BB962C8B-B14F-4D97-AF65-F5344CB8AC3E}">
        <p14:creationId xmlns:p14="http://schemas.microsoft.com/office/powerpoint/2010/main" val="3491300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Next for more analysis, this is very interesting because. Our model can detect two </a:t>
            </a:r>
            <a:r>
              <a:rPr lang="en-US" sz="1200" b="0" i="0" u="none" strike="noStrike" kern="1200" dirty="0" err="1">
                <a:solidFill>
                  <a:schemeClr val="tx1"/>
                </a:solidFill>
                <a:effectLst/>
                <a:latin typeface="Arial" pitchFamily="34" charset="0"/>
                <a:ea typeface="+mn-ea"/>
                <a:cs typeface="Arial" pitchFamily="34" charset="0"/>
              </a:rPr>
              <a:t>Duckiebots</a:t>
            </a:r>
            <a:r>
              <a:rPr lang="en-US" sz="1200" b="0" i="0" u="none" strike="noStrike" kern="1200" dirty="0">
                <a:solidFill>
                  <a:schemeClr val="tx1"/>
                </a:solidFill>
                <a:effectLst/>
                <a:latin typeface="Arial" pitchFamily="34" charset="0"/>
                <a:ea typeface="+mn-ea"/>
                <a:cs typeface="Arial" pitchFamily="34" charset="0"/>
              </a:rPr>
              <a:t> inside a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because our model learns to understand pattern, and both cables and dot matrix are shared pattern between old and new designs.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33</a:t>
            </a:fld>
            <a:endParaRPr lang="en-GB" dirty="0"/>
          </a:p>
        </p:txBody>
      </p:sp>
    </p:spTree>
    <p:extLst>
      <p:ext uri="{BB962C8B-B14F-4D97-AF65-F5344CB8AC3E}">
        <p14:creationId xmlns:p14="http://schemas.microsoft.com/office/powerpoint/2010/main" val="350086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Let’s come to the conclusion.</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First, we applied CNN-based object detection for a real-time application. Also, all models perform much better on GPU than on CPU, and running on GPU can save CPU utilization.</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Moreover, we collected a custom dataset to evaluate models for our environment, and created simple decision making based on predicted results.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35</a:t>
            </a:fld>
            <a:endParaRPr lang="en-GB" dirty="0"/>
          </a:p>
        </p:txBody>
      </p:sp>
    </p:spTree>
    <p:extLst>
      <p:ext uri="{BB962C8B-B14F-4D97-AF65-F5344CB8AC3E}">
        <p14:creationId xmlns:p14="http://schemas.microsoft.com/office/powerpoint/2010/main" val="826024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Here is today's presentation outline.</a:t>
            </a:r>
            <a:endParaRPr lang="en-US" b="0" dirty="0">
              <a:effectLst/>
            </a:endParaRPr>
          </a:p>
          <a:p>
            <a:pPr rtl="0"/>
            <a:endParaRPr lang="en-US" sz="1200" b="0" i="0" u="none" strike="noStrike" kern="1200" dirty="0">
              <a:solidFill>
                <a:schemeClr val="tx1"/>
              </a:solidFill>
              <a:effectLst/>
              <a:latin typeface="Arial" pitchFamily="34" charset="0"/>
              <a:ea typeface="+mn-ea"/>
              <a:cs typeface="Arial" pitchFamily="34" charset="0"/>
            </a:endParaRPr>
          </a:p>
          <a:p>
            <a:pPr rtl="0"/>
            <a:r>
              <a:rPr lang="en-US" sz="1200" b="0" i="0" u="none" strike="noStrike" kern="1200" dirty="0">
                <a:solidFill>
                  <a:schemeClr val="tx1"/>
                </a:solidFill>
                <a:effectLst/>
                <a:latin typeface="Arial" pitchFamily="34" charset="0"/>
                <a:ea typeface="+mn-ea"/>
                <a:cs typeface="Arial" pitchFamily="34" charset="0"/>
              </a:rPr>
              <a:t>We start with basic knowledge and then go to more detail on the dataset, data collection, and fine-tuning of YOLO models, fundamental decision-making, some case studies and results, and the conclusion and outlook.</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3</a:t>
            </a:fld>
            <a:endParaRPr lang="en-GB" dirty="0"/>
          </a:p>
        </p:txBody>
      </p:sp>
    </p:spTree>
    <p:extLst>
      <p:ext uri="{BB962C8B-B14F-4D97-AF65-F5344CB8AC3E}">
        <p14:creationId xmlns:p14="http://schemas.microsoft.com/office/powerpoint/2010/main" val="952684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For research opportunities, because of high CPU and RAM utilization, one thing that can be done without extra cost is to quantize a model, meaning that we force a model from using 32-bit floating point to 8-bit integer, but it will probably come with a trade-off between speed and precision. Or, we can create larger dataset, this way we can ensure high precision on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detection. Lastly, we can add reasoning capabilities to the system by using vision-language model (VLM) or vision-language-action model (VLA).</a:t>
            </a:r>
            <a:endParaRPr lang="en-US" b="0" dirty="0">
              <a:effectLst/>
            </a:endParaRPr>
          </a:p>
          <a:p>
            <a:br>
              <a:rPr lang="en-US"/>
            </a:br>
            <a:endParaRPr lang="en-US"/>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36</a:t>
            </a:fld>
            <a:endParaRPr lang="en-GB" dirty="0"/>
          </a:p>
        </p:txBody>
      </p:sp>
    </p:spTree>
    <p:extLst>
      <p:ext uri="{BB962C8B-B14F-4D97-AF65-F5344CB8AC3E}">
        <p14:creationId xmlns:p14="http://schemas.microsoft.com/office/powerpoint/2010/main" val="3555255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a:r>
              <a:rPr lang="en-US" sz="1200" b="0" i="0" u="none" strike="noStrike" kern="1200" dirty="0">
                <a:solidFill>
                  <a:schemeClr val="tx1"/>
                </a:solidFill>
                <a:effectLst/>
                <a:latin typeface="Arial" pitchFamily="34" charset="0"/>
                <a:ea typeface="+mn-ea"/>
                <a:cs typeface="Arial" pitchFamily="34" charset="0"/>
              </a:rPr>
              <a:t>This is a picture of a part of a CNN. And here are some key advantages I would like everyone to know before we go deeper into my thesis.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First, it can gather local features because it considers small image regions instead of processing pixel-by-pixel.</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Next, it has strong generalization and uses fewer parameters than a general neural network.</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The last two essential concepts for this thesis are hierarchical features, meaning that each stage of a model represents a different feature level, and last but not least, it can be parallelized on a GPU.</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This is very important for our lab because we have always put a workload on the CPU. Therefore, CPU utilization is almost 100 percent, and we need to switch to a GPU.</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5</a:t>
            </a:fld>
            <a:endParaRPr lang="en-GB" dirty="0"/>
          </a:p>
        </p:txBody>
      </p:sp>
    </p:spTree>
    <p:extLst>
      <p:ext uri="{BB962C8B-B14F-4D97-AF65-F5344CB8AC3E}">
        <p14:creationId xmlns:p14="http://schemas.microsoft.com/office/powerpoint/2010/main" val="212455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There are two basic CNN-based models: one-stage and two-stage models.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A One-stage model accepts an input image and returns an output prediction.</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On the other hand, a two-stage model requires an RPN, or region proposal network, or we can see it as a tiny object detection model inside a larger one. An RPN is used to select a highly-featured region inside a feature map before getting the final prediction.</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As you can see, a one-stage model is likely faster but less precise, opposite to a two-stage model, but since we focus on a real-time application, we choose a one-stage model for our thesis.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6</a:t>
            </a:fld>
            <a:endParaRPr lang="en-GB" dirty="0"/>
          </a:p>
        </p:txBody>
      </p:sp>
    </p:spTree>
    <p:extLst>
      <p:ext uri="{BB962C8B-B14F-4D97-AF65-F5344CB8AC3E}">
        <p14:creationId xmlns:p14="http://schemas.microsoft.com/office/powerpoint/2010/main" val="284310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This is YOLO, You Only Look Once models. It is a framework maintained by a company called </a:t>
            </a:r>
            <a:r>
              <a:rPr lang="en-US" sz="1200" b="0" i="0" u="none" strike="noStrike" kern="1200" dirty="0" err="1">
                <a:solidFill>
                  <a:schemeClr val="tx1"/>
                </a:solidFill>
                <a:effectLst/>
                <a:latin typeface="Arial" pitchFamily="34" charset="0"/>
                <a:ea typeface="+mn-ea"/>
                <a:cs typeface="Arial" pitchFamily="34" charset="0"/>
              </a:rPr>
              <a:t>Ultralytics</a:t>
            </a:r>
            <a:r>
              <a:rPr lang="en-US" sz="1200" b="0" i="0" u="none" strike="noStrike" kern="1200" dirty="0">
                <a:solidFill>
                  <a:schemeClr val="tx1"/>
                </a:solidFill>
                <a:effectLst/>
                <a:latin typeface="Arial" pitchFamily="34" charset="0"/>
                <a:ea typeface="+mn-ea"/>
                <a:cs typeface="Arial" pitchFamily="34" charset="0"/>
              </a:rPr>
              <a:t>. It has 12 different versions with different sizes, from the smallest, called nano, to the largest, called “extra large”. Versions 1 to 7 are old. Versions 8 to 12 are more modern and sophisticated in solving computer vision problems.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So, we select only nano version 8 to 12 for our thesis, which ensures the smallest size possible and maintains a high-performance model.</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7</a:t>
            </a:fld>
            <a:endParaRPr lang="en-GB" dirty="0"/>
          </a:p>
        </p:txBody>
      </p:sp>
    </p:spTree>
    <p:extLst>
      <p:ext uri="{BB962C8B-B14F-4D97-AF65-F5344CB8AC3E}">
        <p14:creationId xmlns:p14="http://schemas.microsoft.com/office/powerpoint/2010/main" val="4098945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rtl="0"/>
            <a:r>
              <a:rPr lang="en-US" sz="1200" b="0" i="0" u="none" strike="noStrike" kern="1200" dirty="0">
                <a:solidFill>
                  <a:schemeClr val="tx1"/>
                </a:solidFill>
                <a:effectLst/>
                <a:latin typeface="Arial" pitchFamily="34" charset="0"/>
                <a:ea typeface="+mn-ea"/>
                <a:cs typeface="Arial" pitchFamily="34" charset="0"/>
              </a:rPr>
              <a:t>Let’s see our pipeline and frameworks.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There are 3 stages before getting an output: preprocessing, inference, and postprocessing.</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Preprocessing prepares data for the inference, while postprocessing converts a raw output into a prediction. Conversely, inference is a deep learning model. In our case, it is a YOLO model.</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There are also some frameworks that I want to mention here.</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Both pre- and postprocessing can rely on NumPy, which runs only on a CPU, and </a:t>
            </a:r>
            <a:r>
              <a:rPr lang="en-US" sz="1200" b="0" i="0" u="none" strike="noStrike" kern="1200" dirty="0" err="1">
                <a:solidFill>
                  <a:schemeClr val="tx1"/>
                </a:solidFill>
                <a:effectLst/>
                <a:latin typeface="Arial" pitchFamily="34" charset="0"/>
                <a:ea typeface="+mn-ea"/>
                <a:cs typeface="Arial" pitchFamily="34" charset="0"/>
              </a:rPr>
              <a:t>PyTorch</a:t>
            </a:r>
            <a:r>
              <a:rPr lang="en-US" sz="1200" b="0" i="0" u="none" strike="noStrike" kern="1200" dirty="0">
                <a:solidFill>
                  <a:schemeClr val="tx1"/>
                </a:solidFill>
                <a:effectLst/>
                <a:latin typeface="Arial" pitchFamily="34" charset="0"/>
                <a:ea typeface="+mn-ea"/>
                <a:cs typeface="Arial" pitchFamily="34" charset="0"/>
              </a:rPr>
              <a:t> and TensorFlow, which can run on CPU and GPU. In theory, any of them can be used for the inference, but more optimized options are ONNX Runtime and </a:t>
            </a:r>
            <a:r>
              <a:rPr lang="en-US" sz="1200" b="0" i="0" u="none" strike="noStrike" kern="1200" dirty="0" err="1">
                <a:solidFill>
                  <a:schemeClr val="tx1"/>
                </a:solidFill>
                <a:effectLst/>
                <a:latin typeface="Arial" pitchFamily="34" charset="0"/>
                <a:ea typeface="+mn-ea"/>
                <a:cs typeface="Arial" pitchFamily="34" charset="0"/>
              </a:rPr>
              <a:t>TensorRT</a:t>
            </a:r>
            <a:r>
              <a:rPr lang="en-US" sz="1200" b="0" i="0" u="none" strike="noStrike" kern="1200" dirty="0">
                <a:solidFill>
                  <a:schemeClr val="tx1"/>
                </a:solidFill>
                <a:effectLst/>
                <a:latin typeface="Arial" pitchFamily="34" charset="0"/>
                <a:ea typeface="+mn-ea"/>
                <a:cs typeface="Arial" pitchFamily="34" charset="0"/>
              </a:rPr>
              <a:t>.</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In our case, we prioritize inference time, so we aim to use only an optimized framework.</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We attempted to use </a:t>
            </a:r>
            <a:r>
              <a:rPr lang="en-US" sz="1200" b="0" i="0" u="none" strike="noStrike" kern="1200" dirty="0" err="1">
                <a:solidFill>
                  <a:schemeClr val="tx1"/>
                </a:solidFill>
                <a:effectLst/>
                <a:latin typeface="Arial" pitchFamily="34" charset="0"/>
                <a:ea typeface="+mn-ea"/>
                <a:cs typeface="Arial" pitchFamily="34" charset="0"/>
              </a:rPr>
              <a:t>TensorRT</a:t>
            </a:r>
            <a:r>
              <a:rPr lang="en-US" sz="1200" b="0" i="0" u="none" strike="noStrike" kern="1200" dirty="0">
                <a:solidFill>
                  <a:schemeClr val="tx1"/>
                </a:solidFill>
                <a:effectLst/>
                <a:latin typeface="Arial" pitchFamily="34" charset="0"/>
                <a:ea typeface="+mn-ea"/>
                <a:cs typeface="Arial" pitchFamily="34" charset="0"/>
              </a:rPr>
              <a:t> because it is a hardware-specific and optimized framework. Still, it gives poor results, even though mathematically it should be the same. So, this thesis uses ONNX Runtime for inference. </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For both processing stages, TensorFlow conflicts with </a:t>
            </a:r>
            <a:r>
              <a:rPr lang="en-US" sz="1200" b="0" i="0" u="none" strike="noStrike" kern="1200" dirty="0" err="1">
                <a:solidFill>
                  <a:schemeClr val="tx1"/>
                </a:solidFill>
                <a:effectLst/>
                <a:latin typeface="Arial" pitchFamily="34" charset="0"/>
                <a:ea typeface="+mn-ea"/>
                <a:cs typeface="Arial" pitchFamily="34" charset="0"/>
              </a:rPr>
              <a:t>Duckietown</a:t>
            </a:r>
            <a:r>
              <a:rPr lang="en-US" sz="1200" b="0" i="0" u="none" strike="noStrike" kern="1200" dirty="0">
                <a:solidFill>
                  <a:schemeClr val="tx1"/>
                </a:solidFill>
                <a:effectLst/>
                <a:latin typeface="Arial" pitchFamily="34" charset="0"/>
                <a:ea typeface="+mn-ea"/>
                <a:cs typeface="Arial" pitchFamily="34" charset="0"/>
              </a:rPr>
              <a:t> software, and </a:t>
            </a:r>
            <a:r>
              <a:rPr lang="en-US" sz="1200" b="0" i="0" u="none" strike="noStrike" kern="1200" dirty="0" err="1">
                <a:solidFill>
                  <a:schemeClr val="tx1"/>
                </a:solidFill>
                <a:effectLst/>
                <a:latin typeface="Arial" pitchFamily="34" charset="0"/>
                <a:ea typeface="+mn-ea"/>
                <a:cs typeface="Arial" pitchFamily="34" charset="0"/>
              </a:rPr>
              <a:t>PyTorch</a:t>
            </a:r>
            <a:r>
              <a:rPr lang="en-US" sz="1200" b="0" i="0" u="none" strike="noStrike" kern="1200" dirty="0">
                <a:solidFill>
                  <a:schemeClr val="tx1"/>
                </a:solidFill>
                <a:effectLst/>
                <a:latin typeface="Arial" pitchFamily="34" charset="0"/>
                <a:ea typeface="+mn-ea"/>
                <a:cs typeface="Arial" pitchFamily="34" charset="0"/>
              </a:rPr>
              <a:t> on GPU also conflicts with ONNX Runtime.</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This thesis can use NumPy and </a:t>
            </a:r>
            <a:r>
              <a:rPr lang="en-US" sz="1200" b="0" i="0" u="none" strike="noStrike" kern="1200" dirty="0" err="1">
                <a:solidFill>
                  <a:schemeClr val="tx1"/>
                </a:solidFill>
                <a:effectLst/>
                <a:latin typeface="Arial" pitchFamily="34" charset="0"/>
                <a:ea typeface="+mn-ea"/>
                <a:cs typeface="Arial" pitchFamily="34" charset="0"/>
              </a:rPr>
              <a:t>PyTorch</a:t>
            </a:r>
            <a:r>
              <a:rPr lang="en-US" sz="1200" b="0" i="0" u="none" strike="noStrike" kern="1200" dirty="0">
                <a:solidFill>
                  <a:schemeClr val="tx1"/>
                </a:solidFill>
                <a:effectLst/>
                <a:latin typeface="Arial" pitchFamily="34" charset="0"/>
                <a:ea typeface="+mn-ea"/>
                <a:cs typeface="Arial" pitchFamily="34" charset="0"/>
              </a:rPr>
              <a:t> on CPU for processing and only ONNX Runtime for inference. I also conducted experiments by changing the processing framework and hardware where inference runs on to ensure a real-time application.</a:t>
            </a:r>
            <a:endParaRPr lang="en-US" b="0" dirty="0">
              <a:effectLst/>
            </a:endParaRPr>
          </a:p>
          <a:p>
            <a:br>
              <a:rPr lang="en-US" b="0" dirty="0">
                <a:effectLst/>
              </a:rPr>
            </a:br>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To sum up, this thesis can use NumPy and </a:t>
            </a:r>
            <a:r>
              <a:rPr lang="en-US" sz="1200" b="0" i="0" u="none" strike="noStrike" kern="1200" dirty="0" err="1">
                <a:solidFill>
                  <a:schemeClr val="tx1"/>
                </a:solidFill>
                <a:effectLst/>
                <a:latin typeface="Arial" pitchFamily="34" charset="0"/>
                <a:ea typeface="+mn-ea"/>
                <a:cs typeface="Arial" pitchFamily="34" charset="0"/>
              </a:rPr>
              <a:t>PyTorch</a:t>
            </a:r>
            <a:r>
              <a:rPr lang="en-US" sz="1200" b="0" i="0" u="none" strike="noStrike" kern="1200" dirty="0">
                <a:solidFill>
                  <a:schemeClr val="tx1"/>
                </a:solidFill>
                <a:effectLst/>
                <a:latin typeface="Arial" pitchFamily="34" charset="0"/>
                <a:ea typeface="+mn-ea"/>
                <a:cs typeface="Arial" pitchFamily="34" charset="0"/>
              </a:rPr>
              <a:t> on CPU for processing and only ONNX Runtime for an inference. I also conducted some experiments by changing processing framework and </a:t>
            </a:r>
            <a:r>
              <a:rPr lang="en-US" sz="1200" b="0" i="0" u="none" strike="noStrike" kern="1200" dirty="0" err="1">
                <a:solidFill>
                  <a:schemeClr val="tx1"/>
                </a:solidFill>
                <a:effectLst/>
                <a:latin typeface="Arial" pitchFamily="34" charset="0"/>
                <a:ea typeface="+mn-ea"/>
                <a:cs typeface="Arial" pitchFamily="34" charset="0"/>
              </a:rPr>
              <a:t>harvard</a:t>
            </a:r>
            <a:r>
              <a:rPr lang="en-US" sz="1200" b="0" i="0" u="none" strike="noStrike" kern="1200" dirty="0">
                <a:solidFill>
                  <a:schemeClr val="tx1"/>
                </a:solidFill>
                <a:effectLst/>
                <a:latin typeface="Arial" pitchFamily="34" charset="0"/>
                <a:ea typeface="+mn-ea"/>
                <a:cs typeface="Arial" pitchFamily="34" charset="0"/>
              </a:rPr>
              <a:t> where inference run on to ensure real-time application.</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8</a:t>
            </a:fld>
            <a:endParaRPr lang="en-GB" dirty="0"/>
          </a:p>
        </p:txBody>
      </p:sp>
    </p:spTree>
    <p:extLst>
      <p:ext uri="{BB962C8B-B14F-4D97-AF65-F5344CB8AC3E}">
        <p14:creationId xmlns:p14="http://schemas.microsoft.com/office/powerpoint/2010/main" val="2483298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We have an open-source dataset from </a:t>
            </a:r>
            <a:r>
              <a:rPr lang="en-US" sz="1200" b="0" i="0" u="none" strike="noStrike" kern="1200" dirty="0" err="1">
                <a:solidFill>
                  <a:schemeClr val="tx1"/>
                </a:solidFill>
                <a:effectLst/>
                <a:latin typeface="Arial" pitchFamily="34" charset="0"/>
                <a:ea typeface="+mn-ea"/>
                <a:cs typeface="Arial" pitchFamily="34" charset="0"/>
              </a:rPr>
              <a:t>Duckietown</a:t>
            </a:r>
            <a:r>
              <a:rPr lang="en-US" sz="1200" b="0" i="0" u="none" strike="noStrike" kern="1200" dirty="0">
                <a:solidFill>
                  <a:schemeClr val="tx1"/>
                </a:solidFill>
                <a:effectLst/>
                <a:latin typeface="Arial" pitchFamily="34" charset="0"/>
                <a:ea typeface="+mn-ea"/>
                <a:cs typeface="Arial" pitchFamily="34" charset="0"/>
              </a:rPr>
              <a:t> containing 7 classes: …….</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And here are some differences between the open-source dataset and our lab environment.</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We have a new </a:t>
            </a:r>
            <a:r>
              <a:rPr lang="en-US" sz="1200" b="0" i="0" u="none" strike="noStrike" kern="1200" dirty="0" err="1">
                <a:solidFill>
                  <a:schemeClr val="tx1"/>
                </a:solidFill>
                <a:effectLst/>
                <a:latin typeface="Arial" pitchFamily="34" charset="0"/>
                <a:ea typeface="+mn-ea"/>
                <a:cs typeface="Arial" pitchFamily="34" charset="0"/>
              </a:rPr>
              <a:t>Duckiebot</a:t>
            </a:r>
            <a:r>
              <a:rPr lang="en-US" sz="1200" b="0" i="0" u="none" strike="noStrike" kern="1200" dirty="0">
                <a:solidFill>
                  <a:schemeClr val="tx1"/>
                </a:solidFill>
                <a:effectLst/>
                <a:latin typeface="Arial" pitchFamily="34" charset="0"/>
                <a:ea typeface="+mn-ea"/>
                <a:cs typeface="Arial" pitchFamily="34" charset="0"/>
              </a:rPr>
              <a:t> design. As you can see, the previous version is red, while ours are blue. We only focus on 3 classes. And lastly, we have different lighting conditions.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10</a:t>
            </a:fld>
            <a:endParaRPr lang="en-GB" dirty="0"/>
          </a:p>
        </p:txBody>
      </p:sp>
    </p:spTree>
    <p:extLst>
      <p:ext uri="{BB962C8B-B14F-4D97-AF65-F5344CB8AC3E}">
        <p14:creationId xmlns:p14="http://schemas.microsoft.com/office/powerpoint/2010/main" val="2196398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34" charset="0"/>
                <a:ea typeface="+mn-ea"/>
                <a:cs typeface="Arial" pitchFamily="34" charset="0"/>
              </a:rPr>
              <a:t>Here are some examples of the open-source dataset images and our environment. With such different lighting conditions, I came up with 2 possible solutions.</a:t>
            </a:r>
            <a:endParaRPr lang="en-US" b="0" dirty="0">
              <a:effectLst/>
            </a:endParaRPr>
          </a:p>
          <a:p>
            <a:br>
              <a:rPr lang="en-US" b="0" dirty="0">
                <a:effectLst/>
              </a:rPr>
            </a:b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One is to collect a new dataset, but it requires too much manual work.</a:t>
            </a:r>
            <a:endParaRPr lang="en-US" b="0" dirty="0">
              <a:effectLst/>
            </a:endParaRPr>
          </a:p>
          <a:p>
            <a:pPr rtl="0"/>
            <a:r>
              <a:rPr lang="en-US" sz="1200" b="0" i="0" u="none" strike="noStrike" kern="1200" dirty="0">
                <a:solidFill>
                  <a:schemeClr val="tx1"/>
                </a:solidFill>
                <a:effectLst/>
                <a:latin typeface="Arial" pitchFamily="34" charset="0"/>
                <a:ea typeface="+mn-ea"/>
                <a:cs typeface="Arial" pitchFamily="34" charset="0"/>
              </a:rPr>
              <a:t>And two is to collect a little data for an evaluation. So, we can select YOLO models directly based on our environment.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00AFC6D0-44D5-4EB7-828F-6F464F83D79A}" type="slidenum">
              <a:rPr lang="en-GB" smtClean="0"/>
              <a:pPr>
                <a:defRPr/>
              </a:pPr>
              <a:t>11</a:t>
            </a:fld>
            <a:endParaRPr lang="en-GB" dirty="0"/>
          </a:p>
        </p:txBody>
      </p:sp>
    </p:spTree>
    <p:extLst>
      <p:ext uri="{BB962C8B-B14F-4D97-AF65-F5344CB8AC3E}">
        <p14:creationId xmlns:p14="http://schemas.microsoft.com/office/powerpoint/2010/main" val="268772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38338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ts val="3200"/>
              </a:lnSpc>
              <a:defRPr lang="de-DE" sz="2500" noProof="0" dirty="0"/>
            </a:lvl1pPr>
          </a:lstStyle>
          <a:p>
            <a:pPr lvl="0"/>
            <a:r>
              <a:rPr lang="de-DE" noProof="0" dirty="0"/>
              <a:t>Titel der Präsentation durch Klicken bearbeiten</a:t>
            </a:r>
          </a:p>
        </p:txBody>
      </p:sp>
      <p:sp>
        <p:nvSpPr>
          <p:cNvPr id="16" name="Inhaltsplatzhalter 2"/>
          <p:cNvSpPr>
            <a:spLocks noGrp="1"/>
          </p:cNvSpPr>
          <p:nvPr>
            <p:ph idx="10" hasCustomPrompt="1"/>
          </p:nvPr>
        </p:nvSpPr>
        <p:spPr>
          <a:xfrm>
            <a:off x="319088" y="1484040"/>
            <a:ext cx="8508999" cy="9555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400" baseline="0" noProof="0" dirty="0" smtClean="0"/>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14" name="Rechteck 13"/>
          <p:cNvSpPr/>
          <p:nvPr userDrawn="1"/>
        </p:nvSpPr>
        <p:spPr bwMode="auto">
          <a:xfrm>
            <a:off x="8347635" y="4806203"/>
            <a:ext cx="575236" cy="26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pitchFamily="34" charset="0"/>
            </a:endParaRPr>
          </a:p>
        </p:txBody>
      </p:sp>
      <p:sp>
        <p:nvSpPr>
          <p:cNvPr id="6" name="Foliennummernplatzhalter 5"/>
          <p:cNvSpPr>
            <a:spLocks noGrp="1"/>
          </p:cNvSpPr>
          <p:nvPr>
            <p:ph type="sldNum" sz="quarter" idx="12"/>
          </p:nvPr>
        </p:nvSpPr>
        <p:spPr/>
        <p:txBody>
          <a:bodyPr/>
          <a:lstStyle/>
          <a:p>
            <a:fld id="{CE58CB1E-F828-4F11-99E0-327109AF9DA4}" type="slidenum">
              <a:rPr lang="de-DE" smtClean="0"/>
              <a:pPr/>
              <a:t>‹#›</a:t>
            </a:fld>
            <a:endParaRPr lang="de-DE" dirty="0"/>
          </a:p>
        </p:txBody>
      </p:sp>
      <p:sp>
        <p:nvSpPr>
          <p:cNvPr id="7" name="Fußzeilenplatzhalter 6"/>
          <p:cNvSpPr>
            <a:spLocks noGrp="1"/>
          </p:cNvSpPr>
          <p:nvPr>
            <p:ph type="ftr" sz="quarter" idx="13"/>
          </p:nvPr>
        </p:nvSpPr>
        <p:spPr>
          <a:xfrm>
            <a:off x="311162" y="4854985"/>
            <a:ext cx="7829538" cy="288515"/>
          </a:xfrm>
          <a:prstGeom prst="rect">
            <a:avLst/>
          </a:prstGeom>
        </p:spPr>
        <p:txBody>
          <a:bodyPr/>
          <a:lstStyle/>
          <a:p>
            <a:r>
              <a:rPr lang="en-US" noProof="0" dirty="0"/>
              <a:t>Krittin Chaowakarn | Bachelor’s Thesis</a:t>
            </a:r>
          </a:p>
        </p:txBody>
      </p:sp>
    </p:spTree>
    <p:extLst>
      <p:ext uri="{BB962C8B-B14F-4D97-AF65-F5344CB8AC3E}">
        <p14:creationId xmlns:p14="http://schemas.microsoft.com/office/powerpoint/2010/main" val="171855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Inhalte + Text">
    <p:spTree>
      <p:nvGrpSpPr>
        <p:cNvPr id="1" name=""/>
        <p:cNvGrpSpPr/>
        <p:nvPr/>
      </p:nvGrpSpPr>
      <p:grpSpPr>
        <a:xfrm>
          <a:off x="0" y="0"/>
          <a:ext cx="0" cy="0"/>
          <a:chOff x="0" y="0"/>
          <a:chExt cx="0" cy="0"/>
        </a:xfrm>
      </p:grpSpPr>
      <p:sp>
        <p:nvSpPr>
          <p:cNvPr id="18" name="Textplatzhalter 7"/>
          <p:cNvSpPr>
            <a:spLocks noGrp="1"/>
          </p:cNvSpPr>
          <p:nvPr>
            <p:ph type="body" sz="quarter" idx="13" hasCustomPrompt="1"/>
          </p:nvPr>
        </p:nvSpPr>
        <p:spPr>
          <a:xfrm>
            <a:off x="319090" y="1600200"/>
            <a:ext cx="8508999" cy="4957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stStyle>
          <a:p>
            <a:pPr lvl="0"/>
            <a:r>
              <a:rPr lang="de-DE" noProof="0" dirty="0"/>
              <a:t>Inhalt durch Klicken bearbeiten</a:t>
            </a:r>
          </a:p>
        </p:txBody>
      </p:sp>
      <p:sp>
        <p:nvSpPr>
          <p:cNvPr id="13"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7" name="Foliennummernplatzhalter 6"/>
          <p:cNvSpPr>
            <a:spLocks noGrp="1"/>
          </p:cNvSpPr>
          <p:nvPr>
            <p:ph type="sldNum" sz="quarter" idx="15"/>
          </p:nvPr>
        </p:nvSpPr>
        <p:spPr/>
        <p:txBody>
          <a:bodyPr/>
          <a:lstStyle/>
          <a:p>
            <a:fld id="{CE58CB1E-F828-4F11-99E0-327109AF9DA4}" type="slidenum">
              <a:rPr lang="de-DE" smtClean="0"/>
              <a:pPr/>
              <a:t>‹#›</a:t>
            </a:fld>
            <a:endParaRPr lang="de-DE" dirty="0"/>
          </a:p>
        </p:txBody>
      </p:sp>
      <p:sp>
        <p:nvSpPr>
          <p:cNvPr id="12" name="Fußzeilenplatzhalter 11"/>
          <p:cNvSpPr>
            <a:spLocks noGrp="1"/>
          </p:cNvSpPr>
          <p:nvPr>
            <p:ph type="ftr" sz="quarter" idx="16"/>
          </p:nvPr>
        </p:nvSpPr>
        <p:spPr/>
        <p:txBody>
          <a:bodyPr/>
          <a:lstStyle/>
          <a:p>
            <a:r>
              <a:rPr lang="en-US" noProof="0" dirty="0"/>
              <a:t>Krittin Chaowakarn | Bachelor’s Thesis</a:t>
            </a:r>
          </a:p>
        </p:txBody>
      </p:sp>
      <p:sp>
        <p:nvSpPr>
          <p:cNvPr id="8" name="Inhaltsplatzhalter 9"/>
          <p:cNvSpPr>
            <a:spLocks noGrp="1"/>
          </p:cNvSpPr>
          <p:nvPr>
            <p:ph sz="quarter" idx="18"/>
          </p:nvPr>
        </p:nvSpPr>
        <p:spPr>
          <a:xfrm>
            <a:off x="316992" y="2148752"/>
            <a:ext cx="4188333" cy="2547074"/>
          </a:xfrm>
          <a:prstGeom prst="rect">
            <a:avLst/>
          </a:prstGeom>
        </p:spPr>
        <p:txBody>
          <a:bodyPr lIns="0" rIns="0"/>
          <a:lstStyle>
            <a:lvl1pPr>
              <a:defRPr lang="de-DE" sz="1400" kern="1200" noProof="0" dirty="0" smtClean="0">
                <a:solidFill>
                  <a:schemeClr val="tx1"/>
                </a:solidFill>
                <a:latin typeface="+mn-lt"/>
                <a:ea typeface="+mn-ea"/>
                <a:cs typeface="+mn-cs"/>
              </a:defRPr>
            </a:lvl1pPr>
            <a:lvl2pPr>
              <a:defRPr sz="1400"/>
            </a:lvl2pPr>
            <a:lvl3pPr>
              <a:defRPr sz="1400" baseline="0"/>
            </a:lvl3pPr>
          </a:lstStyle>
          <a:p>
            <a:pPr lvl="0"/>
            <a:r>
              <a:rPr lang="de-DE" dirty="0"/>
              <a:t>Textmasterformate durch Klicken bearbeiten</a:t>
            </a:r>
          </a:p>
          <a:p>
            <a:pPr lvl="1"/>
            <a:r>
              <a:rPr lang="de-DE" dirty="0"/>
              <a:t>Zweite Ebene</a:t>
            </a:r>
          </a:p>
          <a:p>
            <a:pPr lvl="2"/>
            <a:r>
              <a:rPr lang="de-DE" dirty="0"/>
              <a:t>Dritte Ebene</a:t>
            </a:r>
          </a:p>
        </p:txBody>
      </p:sp>
      <p:sp>
        <p:nvSpPr>
          <p:cNvPr id="11" name="Bildplatzhalter 2"/>
          <p:cNvSpPr>
            <a:spLocks noGrp="1"/>
          </p:cNvSpPr>
          <p:nvPr>
            <p:ph type="pic" sz="quarter" idx="14" hasCustomPrompt="1"/>
          </p:nvPr>
        </p:nvSpPr>
        <p:spPr>
          <a:xfrm>
            <a:off x="4648200" y="2148840"/>
            <a:ext cx="4180392" cy="2546911"/>
          </a:xfrm>
          <a:prstGeom prst="rect">
            <a:avLst/>
          </a:prstGeom>
        </p:spPr>
        <p:txBody>
          <a:bodyPr/>
          <a:lstStyle>
            <a:lvl1pPr>
              <a:lnSpc>
                <a:spcPct val="114000"/>
              </a:lnSpc>
              <a:defRPr sz="1400"/>
            </a:lvl1pPr>
          </a:lstStyle>
          <a:p>
            <a:endParaRPr lang="de-DE" dirty="0"/>
          </a:p>
        </p:txBody>
      </p:sp>
    </p:spTree>
    <p:extLst>
      <p:ext uri="{BB962C8B-B14F-4D97-AF65-F5344CB8AC3E}">
        <p14:creationId xmlns:p14="http://schemas.microsoft.com/office/powerpoint/2010/main" val="111150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Zwei Inhalte + Text">
    <p:spTree>
      <p:nvGrpSpPr>
        <p:cNvPr id="1" name=""/>
        <p:cNvGrpSpPr/>
        <p:nvPr/>
      </p:nvGrpSpPr>
      <p:grpSpPr>
        <a:xfrm>
          <a:off x="0" y="0"/>
          <a:ext cx="0" cy="0"/>
          <a:chOff x="0" y="0"/>
          <a:chExt cx="0" cy="0"/>
        </a:xfrm>
      </p:grpSpPr>
      <p:sp>
        <p:nvSpPr>
          <p:cNvPr id="18" name="Textplatzhalter 7"/>
          <p:cNvSpPr>
            <a:spLocks noGrp="1"/>
          </p:cNvSpPr>
          <p:nvPr>
            <p:ph type="body" sz="quarter" idx="13" hasCustomPrompt="1"/>
          </p:nvPr>
        </p:nvSpPr>
        <p:spPr>
          <a:xfrm>
            <a:off x="319090" y="1600200"/>
            <a:ext cx="8508999" cy="4957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stStyle>
          <a:p>
            <a:pPr lvl="0"/>
            <a:r>
              <a:rPr lang="de-DE" noProof="0" dirty="0"/>
              <a:t>Inhalt durch Klicken bearbeiten</a:t>
            </a:r>
          </a:p>
        </p:txBody>
      </p:sp>
      <p:sp>
        <p:nvSpPr>
          <p:cNvPr id="13"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7" name="Foliennummernplatzhalter 6"/>
          <p:cNvSpPr>
            <a:spLocks noGrp="1"/>
          </p:cNvSpPr>
          <p:nvPr>
            <p:ph type="sldNum" sz="quarter" idx="15"/>
          </p:nvPr>
        </p:nvSpPr>
        <p:spPr/>
        <p:txBody>
          <a:bodyPr/>
          <a:lstStyle/>
          <a:p>
            <a:fld id="{CE58CB1E-F828-4F11-99E0-327109AF9DA4}" type="slidenum">
              <a:rPr lang="de-DE" smtClean="0"/>
              <a:pPr/>
              <a:t>‹#›</a:t>
            </a:fld>
            <a:endParaRPr lang="de-DE" dirty="0"/>
          </a:p>
        </p:txBody>
      </p:sp>
      <p:sp>
        <p:nvSpPr>
          <p:cNvPr id="12" name="Fußzeilenplatzhalter 11"/>
          <p:cNvSpPr>
            <a:spLocks noGrp="1"/>
          </p:cNvSpPr>
          <p:nvPr>
            <p:ph type="ftr" sz="quarter" idx="16"/>
          </p:nvPr>
        </p:nvSpPr>
        <p:spPr/>
        <p:txBody>
          <a:bodyPr/>
          <a:lstStyle/>
          <a:p>
            <a:r>
              <a:rPr lang="en-US" noProof="0" dirty="0"/>
              <a:t>Krittin Chaowakarn | Bachelor’s Thesis</a:t>
            </a:r>
          </a:p>
        </p:txBody>
      </p:sp>
      <p:sp>
        <p:nvSpPr>
          <p:cNvPr id="8" name="Inhaltsplatzhalter 9"/>
          <p:cNvSpPr>
            <a:spLocks noGrp="1"/>
          </p:cNvSpPr>
          <p:nvPr>
            <p:ph sz="quarter" idx="18"/>
          </p:nvPr>
        </p:nvSpPr>
        <p:spPr>
          <a:xfrm>
            <a:off x="316992" y="2148752"/>
            <a:ext cx="4188333" cy="2547074"/>
          </a:xfrm>
          <a:prstGeom prst="rect">
            <a:avLst/>
          </a:prstGeom>
        </p:spPr>
        <p:txBody>
          <a:bodyPr lIns="0" rIns="0"/>
          <a:lstStyle>
            <a:lvl1pPr>
              <a:defRPr lang="de-DE" sz="1400" kern="1200" noProof="0" dirty="0" smtClean="0">
                <a:solidFill>
                  <a:schemeClr val="tx1"/>
                </a:solidFill>
                <a:latin typeface="+mn-lt"/>
                <a:ea typeface="+mn-ea"/>
                <a:cs typeface="+mn-cs"/>
              </a:defRPr>
            </a:lvl1pPr>
            <a:lvl2pPr>
              <a:defRPr sz="1400"/>
            </a:lvl2pPr>
            <a:lvl3pPr>
              <a:defRPr sz="1400" baseline="0"/>
            </a:lvl3pPr>
          </a:lstStyle>
          <a:p>
            <a:pPr lvl="0"/>
            <a:r>
              <a:rPr lang="de-DE" dirty="0"/>
              <a:t>Textmasterformate durch Klicken bearbeiten</a:t>
            </a:r>
          </a:p>
          <a:p>
            <a:pPr lvl="1"/>
            <a:r>
              <a:rPr lang="de-DE" dirty="0"/>
              <a:t>Zweite Ebene</a:t>
            </a:r>
          </a:p>
          <a:p>
            <a:pPr lvl="2"/>
            <a:r>
              <a:rPr lang="de-DE" dirty="0"/>
              <a:t>Dritte Ebene</a:t>
            </a:r>
          </a:p>
        </p:txBody>
      </p:sp>
      <p:sp>
        <p:nvSpPr>
          <p:cNvPr id="2" name="Inhaltsplatzhalter 9">
            <a:extLst>
              <a:ext uri="{FF2B5EF4-FFF2-40B4-BE49-F238E27FC236}">
                <a16:creationId xmlns:a16="http://schemas.microsoft.com/office/drawing/2014/main" id="{B3C1B655-2C3C-9A01-D8EA-490946675262}"/>
              </a:ext>
            </a:extLst>
          </p:cNvPr>
          <p:cNvSpPr>
            <a:spLocks noGrp="1"/>
          </p:cNvSpPr>
          <p:nvPr>
            <p:ph sz="quarter" idx="19"/>
          </p:nvPr>
        </p:nvSpPr>
        <p:spPr>
          <a:xfrm>
            <a:off x="4638677" y="2148752"/>
            <a:ext cx="4188333" cy="2547074"/>
          </a:xfrm>
          <a:prstGeom prst="rect">
            <a:avLst/>
          </a:prstGeom>
        </p:spPr>
        <p:txBody>
          <a:bodyPr lIns="0" rIns="0"/>
          <a:lstStyle>
            <a:lvl1pPr>
              <a:defRPr lang="de-DE" sz="1400" kern="1200" noProof="0" dirty="0" smtClean="0">
                <a:solidFill>
                  <a:schemeClr val="tx1"/>
                </a:solidFill>
                <a:latin typeface="+mn-lt"/>
                <a:ea typeface="+mn-ea"/>
                <a:cs typeface="+mn-cs"/>
              </a:defRPr>
            </a:lvl1pPr>
            <a:lvl2pPr>
              <a:defRPr sz="1400"/>
            </a:lvl2pPr>
            <a:lvl3pPr>
              <a:defRPr sz="1400" baseline="0"/>
            </a:lvl3pPr>
          </a:lstStyle>
          <a:p>
            <a:pPr lvl="0"/>
            <a:r>
              <a:rPr lang="de-DE" dirty="0"/>
              <a:t>Textmasterformate durch Klicken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476546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e + Text (Hintergrund)">
    <p:spTree>
      <p:nvGrpSpPr>
        <p:cNvPr id="1" name=""/>
        <p:cNvGrpSpPr/>
        <p:nvPr/>
      </p:nvGrpSpPr>
      <p:grpSpPr>
        <a:xfrm>
          <a:off x="0" y="0"/>
          <a:ext cx="0" cy="0"/>
          <a:chOff x="0" y="0"/>
          <a:chExt cx="0" cy="0"/>
        </a:xfrm>
      </p:grpSpPr>
      <p:sp>
        <p:nvSpPr>
          <p:cNvPr id="9" name="Rechteck 8"/>
          <p:cNvSpPr/>
          <p:nvPr userDrawn="1"/>
        </p:nvSpPr>
        <p:spPr bwMode="auto">
          <a:xfrm>
            <a:off x="0" y="2152650"/>
            <a:ext cx="9144000" cy="299085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hangingPunct="0"/>
            <a:endParaRPr lang="de-DE" sz="1000">
              <a:latin typeface="Arial" pitchFamily="34" charset="0"/>
            </a:endParaRPr>
          </a:p>
        </p:txBody>
      </p:sp>
      <p:sp>
        <p:nvSpPr>
          <p:cNvPr id="13"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7" name="Foliennummernplatzhalter 6"/>
          <p:cNvSpPr>
            <a:spLocks noGrp="1"/>
          </p:cNvSpPr>
          <p:nvPr>
            <p:ph type="sldNum" sz="quarter" idx="15"/>
          </p:nvPr>
        </p:nvSpPr>
        <p:spPr/>
        <p:txBody>
          <a:bodyPr/>
          <a:lstStyle/>
          <a:p>
            <a:fld id="{CE58CB1E-F828-4F11-99E0-327109AF9DA4}" type="slidenum">
              <a:rPr lang="de-DE" smtClean="0"/>
              <a:pPr/>
              <a:t>‹#›</a:t>
            </a:fld>
            <a:endParaRPr lang="de-DE" dirty="0"/>
          </a:p>
        </p:txBody>
      </p:sp>
      <p:sp>
        <p:nvSpPr>
          <p:cNvPr id="12" name="Fußzeilenplatzhalter 11"/>
          <p:cNvSpPr>
            <a:spLocks noGrp="1"/>
          </p:cNvSpPr>
          <p:nvPr>
            <p:ph type="ftr" sz="quarter" idx="16"/>
          </p:nvPr>
        </p:nvSpPr>
        <p:spPr/>
        <p:txBody>
          <a:bodyPr/>
          <a:lstStyle/>
          <a:p>
            <a:r>
              <a:rPr lang="en-US" noProof="0" dirty="0"/>
              <a:t>Krittin Chaowakarn | Bachelor’s Thesis</a:t>
            </a:r>
          </a:p>
        </p:txBody>
      </p:sp>
      <p:sp>
        <p:nvSpPr>
          <p:cNvPr id="8" name="Inhaltsplatzhalter 9"/>
          <p:cNvSpPr>
            <a:spLocks noGrp="1"/>
          </p:cNvSpPr>
          <p:nvPr>
            <p:ph sz="quarter" idx="18"/>
          </p:nvPr>
        </p:nvSpPr>
        <p:spPr>
          <a:xfrm>
            <a:off x="316992" y="2152650"/>
            <a:ext cx="4197858" cy="2552700"/>
          </a:xfrm>
          <a:prstGeom prst="rect">
            <a:avLst/>
          </a:prstGeom>
        </p:spPr>
        <p:txBody>
          <a:bodyPr lIns="0" rIns="0"/>
          <a:lstStyle>
            <a:lvl1pPr>
              <a:defRPr lang="de-DE" sz="1400" kern="1200" noProof="0" dirty="0" smtClean="0">
                <a:solidFill>
                  <a:schemeClr val="tx1"/>
                </a:solidFill>
                <a:latin typeface="+mn-lt"/>
                <a:ea typeface="+mn-ea"/>
                <a:cs typeface="+mn-cs"/>
              </a:defRPr>
            </a:lvl1pPr>
            <a:lvl2pPr>
              <a:defRPr sz="1400"/>
            </a:lvl2pPr>
            <a:lvl3pPr>
              <a:defRPr sz="1400" baseline="0"/>
            </a:lvl3pPr>
          </a:lstStyle>
          <a:p>
            <a:pPr lvl="0"/>
            <a:r>
              <a:rPr lang="de-DE" dirty="0"/>
              <a:t>Textmasterformate durch Klicken bearbeiten</a:t>
            </a:r>
          </a:p>
          <a:p>
            <a:pPr lvl="1"/>
            <a:r>
              <a:rPr lang="de-DE" dirty="0"/>
              <a:t>Zweite Ebene</a:t>
            </a:r>
          </a:p>
          <a:p>
            <a:pPr lvl="2"/>
            <a:r>
              <a:rPr lang="de-DE" dirty="0"/>
              <a:t>Dritte Ebene</a:t>
            </a:r>
          </a:p>
        </p:txBody>
      </p:sp>
      <p:sp>
        <p:nvSpPr>
          <p:cNvPr id="11" name="Bildplatzhalter 2"/>
          <p:cNvSpPr>
            <a:spLocks noGrp="1"/>
          </p:cNvSpPr>
          <p:nvPr>
            <p:ph type="pic" sz="quarter" idx="14" hasCustomPrompt="1"/>
          </p:nvPr>
        </p:nvSpPr>
        <p:spPr>
          <a:xfrm>
            <a:off x="4648200" y="2143125"/>
            <a:ext cx="4180392" cy="2543176"/>
          </a:xfrm>
          <a:prstGeom prst="rect">
            <a:avLst/>
          </a:prstGeom>
        </p:spPr>
        <p:txBody>
          <a:bodyPr/>
          <a:lstStyle>
            <a:lvl1pPr>
              <a:lnSpc>
                <a:spcPct val="114000"/>
              </a:lnSpc>
              <a:defRPr sz="1400"/>
            </a:lvl1pPr>
          </a:lstStyle>
          <a:p>
            <a:endParaRPr lang="de-DE" dirty="0"/>
          </a:p>
        </p:txBody>
      </p:sp>
      <p:sp>
        <p:nvSpPr>
          <p:cNvPr id="10" name="Textplatzhalter 7"/>
          <p:cNvSpPr>
            <a:spLocks noGrp="1"/>
          </p:cNvSpPr>
          <p:nvPr>
            <p:ph type="body" sz="quarter" idx="19" hasCustomPrompt="1"/>
          </p:nvPr>
        </p:nvSpPr>
        <p:spPr>
          <a:xfrm>
            <a:off x="319090" y="1600200"/>
            <a:ext cx="8508999" cy="4957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stStyle>
          <a:p>
            <a:pPr lvl="0"/>
            <a:r>
              <a:rPr lang="de-DE" noProof="0" dirty="0"/>
              <a:t>Inhalt durch Klicken bearbeiten</a:t>
            </a:r>
          </a:p>
        </p:txBody>
      </p:sp>
    </p:spTree>
    <p:extLst>
      <p:ext uri="{BB962C8B-B14F-4D97-AF65-F5344CB8AC3E}">
        <p14:creationId xmlns:p14="http://schemas.microsoft.com/office/powerpoint/2010/main" val="1111508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ße Bilder">
    <p:spTree>
      <p:nvGrpSpPr>
        <p:cNvPr id="1" name=""/>
        <p:cNvGrpSpPr/>
        <p:nvPr/>
      </p:nvGrpSpPr>
      <p:grpSpPr>
        <a:xfrm>
          <a:off x="0" y="0"/>
          <a:ext cx="0" cy="0"/>
          <a:chOff x="0" y="0"/>
          <a:chExt cx="0" cy="0"/>
        </a:xfrm>
      </p:grpSpPr>
      <p:sp>
        <p:nvSpPr>
          <p:cNvPr id="13"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7" name="Foliennummernplatzhalter 6"/>
          <p:cNvSpPr>
            <a:spLocks noGrp="1"/>
          </p:cNvSpPr>
          <p:nvPr>
            <p:ph type="sldNum" sz="quarter" idx="15"/>
          </p:nvPr>
        </p:nvSpPr>
        <p:spPr/>
        <p:txBody>
          <a:bodyPr/>
          <a:lstStyle/>
          <a:p>
            <a:fld id="{CE58CB1E-F828-4F11-99E0-327109AF9DA4}" type="slidenum">
              <a:rPr lang="de-DE" smtClean="0"/>
              <a:pPr/>
              <a:t>‹#›</a:t>
            </a:fld>
            <a:endParaRPr lang="de-DE" dirty="0"/>
          </a:p>
        </p:txBody>
      </p:sp>
      <p:sp>
        <p:nvSpPr>
          <p:cNvPr id="12" name="Fußzeilenplatzhalter 11"/>
          <p:cNvSpPr>
            <a:spLocks noGrp="1"/>
          </p:cNvSpPr>
          <p:nvPr>
            <p:ph type="ftr" sz="quarter" idx="16"/>
          </p:nvPr>
        </p:nvSpPr>
        <p:spPr/>
        <p:txBody>
          <a:bodyPr/>
          <a:lstStyle/>
          <a:p>
            <a:r>
              <a:rPr lang="en-US" noProof="0" dirty="0"/>
              <a:t>Krittin Chaowakarn | Bachelor’s Thesis</a:t>
            </a:r>
          </a:p>
        </p:txBody>
      </p:sp>
      <p:sp>
        <p:nvSpPr>
          <p:cNvPr id="9" name="Bildplatzhalter 8"/>
          <p:cNvSpPr>
            <a:spLocks noGrp="1"/>
          </p:cNvSpPr>
          <p:nvPr>
            <p:ph type="pic" sz="quarter" idx="17"/>
          </p:nvPr>
        </p:nvSpPr>
        <p:spPr>
          <a:xfrm>
            <a:off x="0" y="2118929"/>
            <a:ext cx="9144000" cy="3009900"/>
          </a:xfrm>
          <a:prstGeom prst="rect">
            <a:avLst/>
          </a:prstGeom>
        </p:spPr>
        <p:txBody>
          <a:bodyPr/>
          <a:lstStyle>
            <a:lvl1pPr>
              <a:defRPr sz="1400"/>
            </a:lvl1pPr>
          </a:lstStyle>
          <a:p>
            <a:endParaRPr lang="de-DE" dirty="0"/>
          </a:p>
        </p:txBody>
      </p:sp>
      <p:sp>
        <p:nvSpPr>
          <p:cNvPr id="8" name="Textplatzhalter 7"/>
          <p:cNvSpPr>
            <a:spLocks noGrp="1"/>
          </p:cNvSpPr>
          <p:nvPr>
            <p:ph type="body" sz="quarter" idx="18" hasCustomPrompt="1"/>
          </p:nvPr>
        </p:nvSpPr>
        <p:spPr>
          <a:xfrm>
            <a:off x="319090" y="1600200"/>
            <a:ext cx="8508999" cy="4957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stStyle>
          <a:p>
            <a:pPr lvl="0"/>
            <a:r>
              <a:rPr lang="de-DE" noProof="0" dirty="0"/>
              <a:t>Inhalt durch Klicken bearbeiten</a:t>
            </a:r>
          </a:p>
        </p:txBody>
      </p:sp>
    </p:spTree>
    <p:extLst>
      <p:ext uri="{BB962C8B-B14F-4D97-AF65-F5344CB8AC3E}">
        <p14:creationId xmlns:p14="http://schemas.microsoft.com/office/powerpoint/2010/main" val="1111508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r formatfüllend">
    <p:spTree>
      <p:nvGrpSpPr>
        <p:cNvPr id="1" name=""/>
        <p:cNvGrpSpPr/>
        <p:nvPr/>
      </p:nvGrpSpPr>
      <p:grpSpPr>
        <a:xfrm>
          <a:off x="0" y="0"/>
          <a:ext cx="0" cy="0"/>
          <a:chOff x="0" y="0"/>
          <a:chExt cx="0" cy="0"/>
        </a:xfrm>
      </p:grpSpPr>
      <p:sp>
        <p:nvSpPr>
          <p:cNvPr id="8" name="Bildplatzhalter 2"/>
          <p:cNvSpPr>
            <a:spLocks noGrp="1"/>
          </p:cNvSpPr>
          <p:nvPr>
            <p:ph type="pic" sz="quarter" idx="14" hasCustomPrompt="1"/>
          </p:nvPr>
        </p:nvSpPr>
        <p:spPr>
          <a:xfrm>
            <a:off x="0" y="1600200"/>
            <a:ext cx="9144000" cy="3543299"/>
          </a:xfrm>
          <a:prstGeom prst="rect">
            <a:avLst/>
          </a:prstGeom>
        </p:spPr>
        <p:txBody>
          <a:bodyPr/>
          <a:lstStyle>
            <a:lvl1pPr>
              <a:lnSpc>
                <a:spcPct val="114000"/>
              </a:lnSpc>
              <a:defRPr sz="1400"/>
            </a:lvl1pPr>
          </a:lstStyle>
          <a:p>
            <a:endParaRPr lang="de-DE" dirty="0"/>
          </a:p>
        </p:txBody>
      </p:sp>
      <p:sp>
        <p:nvSpPr>
          <p:cNvPr id="11"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6" name="Foliennummernplatzhalter 5"/>
          <p:cNvSpPr>
            <a:spLocks noGrp="1"/>
          </p:cNvSpPr>
          <p:nvPr>
            <p:ph type="sldNum" sz="quarter" idx="15"/>
          </p:nvPr>
        </p:nvSpPr>
        <p:spPr/>
        <p:txBody>
          <a:bodyPr/>
          <a:lstStyle/>
          <a:p>
            <a:fld id="{CE58CB1E-F828-4F11-99E0-327109AF9DA4}" type="slidenum">
              <a:rPr lang="de-DE" smtClean="0"/>
              <a:pPr/>
              <a:t>‹#›</a:t>
            </a:fld>
            <a:endParaRPr lang="de-DE" dirty="0"/>
          </a:p>
        </p:txBody>
      </p:sp>
      <p:sp>
        <p:nvSpPr>
          <p:cNvPr id="10" name="Fußzeilenplatzhalter 9"/>
          <p:cNvSpPr>
            <a:spLocks noGrp="1"/>
          </p:cNvSpPr>
          <p:nvPr>
            <p:ph type="ftr" sz="quarter" idx="16"/>
          </p:nvPr>
        </p:nvSpPr>
        <p:spPr/>
        <p:txBody>
          <a:bodyPr/>
          <a:lstStyle>
            <a:lvl1pPr>
              <a:defRPr/>
            </a:lvl1pPr>
          </a:lstStyle>
          <a:p>
            <a:r>
              <a:rPr lang="en-US" dirty="0"/>
              <a:t>Krittin Chaowakarn | Bachelor’s Thesis</a:t>
            </a:r>
          </a:p>
        </p:txBody>
      </p:sp>
    </p:spTree>
    <p:extLst>
      <p:ext uri="{BB962C8B-B14F-4D97-AF65-F5344CB8AC3E}">
        <p14:creationId xmlns:p14="http://schemas.microsoft.com/office/powerpoint/2010/main" val="4257987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baseline="0" noProof="0" dirty="0">
                <a:solidFill>
                  <a:schemeClr val="bg1"/>
                </a:solidFill>
              </a:defRPr>
            </a:lvl1pPr>
          </a:lstStyle>
          <a:p>
            <a:pPr lvl="0"/>
            <a:r>
              <a:rPr lang="de-DE" noProof="0" dirty="0"/>
              <a:t>Präsentationsmuster</a:t>
            </a:r>
            <a:br>
              <a:rPr lang="de-DE" noProof="0" dirty="0"/>
            </a:br>
            <a:br>
              <a:rPr lang="de-DE" noProof="0" dirty="0"/>
            </a:br>
            <a:r>
              <a:rPr lang="de-DE" noProof="0" dirty="0"/>
              <a:t>kann auch als </a:t>
            </a:r>
            <a:r>
              <a:rPr lang="de-DE" noProof="0" dirty="0" err="1"/>
              <a:t>Kapiteltrenner</a:t>
            </a:r>
            <a:r>
              <a:rPr lang="de-DE" noProof="0" dirty="0"/>
              <a:t> verwendet werden</a:t>
            </a:r>
          </a:p>
        </p:txBody>
      </p:sp>
      <p:sp>
        <p:nvSpPr>
          <p:cNvPr id="5" name="Foliennummernplatzhalter 4"/>
          <p:cNvSpPr>
            <a:spLocks noGrp="1"/>
          </p:cNvSpPr>
          <p:nvPr>
            <p:ph type="sldNum" sz="quarter" idx="11"/>
          </p:nvPr>
        </p:nvSpPr>
        <p:spPr/>
        <p:txBody>
          <a:bodyPr/>
          <a:lstStyle/>
          <a:p>
            <a:fld id="{CE58CB1E-F828-4F11-99E0-327109AF9DA4}" type="slidenum">
              <a:rPr lang="de-DE" smtClean="0"/>
              <a:pPr/>
              <a:t>‹#›</a:t>
            </a:fld>
            <a:endParaRPr lang="de-DE" dirty="0"/>
          </a:p>
        </p:txBody>
      </p:sp>
      <p:sp>
        <p:nvSpPr>
          <p:cNvPr id="7" name="Fußzeilenplatzhalter 6"/>
          <p:cNvSpPr>
            <a:spLocks noGrp="1"/>
          </p:cNvSpPr>
          <p:nvPr>
            <p:ph type="ftr" sz="quarter" idx="12"/>
          </p:nvPr>
        </p:nvSpPr>
        <p:spPr/>
        <p:txBody>
          <a:bodyPr/>
          <a:lstStyle/>
          <a:p>
            <a:r>
              <a:rPr lang="en-US" noProof="0" dirty="0"/>
              <a:t>Krittin Chaowakarn | Bachelor’s Thesis</a:t>
            </a:r>
          </a:p>
        </p:txBody>
      </p:sp>
    </p:spTree>
    <p:extLst>
      <p:ext uri="{BB962C8B-B14F-4D97-AF65-F5344CB8AC3E}">
        <p14:creationId xmlns:p14="http://schemas.microsoft.com/office/powerpoint/2010/main" val="171855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solidFill>
                  <a:schemeClr val="bg1"/>
                </a:solidFill>
              </a:defRPr>
            </a:lvl1pPr>
          </a:lstStyle>
          <a:p>
            <a:pPr lvl="0"/>
            <a:r>
              <a:rPr lang="de-DE" noProof="0" dirty="0"/>
              <a:t>Präsentationsmuster</a:t>
            </a:r>
            <a:br>
              <a:rPr lang="de-DE" noProof="0" dirty="0"/>
            </a:br>
            <a:br>
              <a:rPr lang="de-DE" noProof="0" dirty="0"/>
            </a:br>
            <a:r>
              <a:rPr lang="de-DE" noProof="0" dirty="0"/>
              <a:t>kann auch als </a:t>
            </a:r>
            <a:r>
              <a:rPr lang="de-DE" noProof="0" dirty="0" err="1"/>
              <a:t>Kapiteltrenner</a:t>
            </a:r>
            <a:r>
              <a:rPr lang="de-DE" noProof="0" dirty="0"/>
              <a:t> verwendet werden</a:t>
            </a:r>
          </a:p>
        </p:txBody>
      </p:sp>
      <p:sp>
        <p:nvSpPr>
          <p:cNvPr id="6" name="Foliennummernplatzhalter 5"/>
          <p:cNvSpPr>
            <a:spLocks noGrp="1"/>
          </p:cNvSpPr>
          <p:nvPr>
            <p:ph type="sldNum" sz="quarter" idx="11"/>
          </p:nvPr>
        </p:nvSpPr>
        <p:spPr/>
        <p:txBody>
          <a:bodyPr/>
          <a:lstStyle>
            <a:lvl1pPr>
              <a:defRPr>
                <a:solidFill>
                  <a:schemeClr val="bg1"/>
                </a:solidFill>
              </a:defRPr>
            </a:lvl1pPr>
          </a:lstStyle>
          <a:p>
            <a:fld id="{CE58CB1E-F828-4F11-99E0-327109AF9DA4}" type="slidenum">
              <a:rPr lang="de-DE" smtClean="0"/>
              <a:pPr/>
              <a:t>‹#›</a:t>
            </a:fld>
            <a:endParaRPr lang="de-DE" dirty="0"/>
          </a:p>
        </p:txBody>
      </p:sp>
      <p:sp>
        <p:nvSpPr>
          <p:cNvPr id="8" name="Fußzeilenplatzhalter 7"/>
          <p:cNvSpPr>
            <a:spLocks noGrp="1"/>
          </p:cNvSpPr>
          <p:nvPr>
            <p:ph type="ftr" sz="quarter" idx="12"/>
          </p:nvPr>
        </p:nvSpPr>
        <p:spPr/>
        <p:txBody>
          <a:bodyPr/>
          <a:lstStyle>
            <a:lvl1pPr>
              <a:defRPr>
                <a:solidFill>
                  <a:schemeClr val="bg1"/>
                </a:solidFill>
              </a:defRPr>
            </a:lvl1pPr>
          </a:lstStyle>
          <a:p>
            <a:r>
              <a:rPr lang="en-US" noProof="0" dirty="0"/>
              <a:t>Krittin Chaowakarn | Bachelor’s Thesis</a:t>
            </a:r>
          </a:p>
        </p:txBody>
      </p:sp>
    </p:spTree>
    <p:extLst>
      <p:ext uri="{BB962C8B-B14F-4D97-AF65-F5344CB8AC3E}">
        <p14:creationId xmlns:p14="http://schemas.microsoft.com/office/powerpoint/2010/main" val="17185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19090" y="1600200"/>
            <a:ext cx="8508999" cy="30956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vl2pPr>
              <a:lnSpc>
                <a:spcPct val="114000"/>
              </a:lnSpc>
              <a:defRPr lang="de-DE" sz="1400" noProof="0" dirty="0" smtClean="0"/>
            </a:lvl2pPr>
            <a:lvl3pPr>
              <a:defRPr sz="1400"/>
            </a:lvl3pPr>
          </a:lstStyle>
          <a:p>
            <a:pPr lvl="0"/>
            <a:r>
              <a:rPr lang="de-DE" noProof="0" dirty="0"/>
              <a:t>Inhalt durch Klicken bearbeiten</a:t>
            </a:r>
          </a:p>
          <a:p>
            <a:pPr lvl="1"/>
            <a:r>
              <a:rPr lang="de-DE" noProof="0" dirty="0"/>
              <a:t>Zweite Ebene</a:t>
            </a:r>
          </a:p>
          <a:p>
            <a:pPr lvl="2"/>
            <a:r>
              <a:rPr lang="de-DE" noProof="0" dirty="0"/>
              <a:t>Dritte Ebene</a:t>
            </a:r>
          </a:p>
        </p:txBody>
      </p:sp>
      <p:sp>
        <p:nvSpPr>
          <p:cNvPr id="10"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5" name="Foliennummernplatzhalter 4"/>
          <p:cNvSpPr>
            <a:spLocks noGrp="1"/>
          </p:cNvSpPr>
          <p:nvPr>
            <p:ph type="sldNum" sz="quarter" idx="11"/>
          </p:nvPr>
        </p:nvSpPr>
        <p:spPr/>
        <p:txBody>
          <a:bodyPr lIns="0" rIns="0"/>
          <a:lstStyle/>
          <a:p>
            <a:fld id="{CE58CB1E-F828-4F11-99E0-327109AF9DA4}" type="slidenum">
              <a:rPr lang="de-DE" smtClean="0"/>
              <a:pPr/>
              <a:t>‹#›</a:t>
            </a:fld>
            <a:endParaRPr lang="de-DE" dirty="0"/>
          </a:p>
        </p:txBody>
      </p:sp>
      <p:sp>
        <p:nvSpPr>
          <p:cNvPr id="7" name="Fußzeilenplatzhalter 6"/>
          <p:cNvSpPr>
            <a:spLocks noGrp="1"/>
          </p:cNvSpPr>
          <p:nvPr>
            <p:ph type="ftr" sz="quarter" idx="12"/>
          </p:nvPr>
        </p:nvSpPr>
        <p:spPr>
          <a:xfrm>
            <a:off x="311162" y="4854985"/>
            <a:ext cx="7829538" cy="288515"/>
          </a:xfrm>
          <a:prstGeom prst="rect">
            <a:avLst/>
          </a:prstGeom>
        </p:spPr>
        <p:txBody>
          <a:bodyPr/>
          <a:lstStyle/>
          <a:p>
            <a:r>
              <a:rPr lang="en-US" noProof="0" dirty="0"/>
              <a:t>Krittin Chaowakarn | Bachelor’s Thesis</a:t>
            </a:r>
          </a:p>
        </p:txBody>
      </p:sp>
    </p:spTree>
    <p:extLst>
      <p:ext uri="{BB962C8B-B14F-4D97-AF65-F5344CB8AC3E}">
        <p14:creationId xmlns:p14="http://schemas.microsoft.com/office/powerpoint/2010/main" val="473665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Zwei Inhalte + Text">
    <p:spTree>
      <p:nvGrpSpPr>
        <p:cNvPr id="1" name=""/>
        <p:cNvGrpSpPr/>
        <p:nvPr/>
      </p:nvGrpSpPr>
      <p:grpSpPr>
        <a:xfrm>
          <a:off x="0" y="0"/>
          <a:ext cx="0" cy="0"/>
          <a:chOff x="0" y="0"/>
          <a:chExt cx="0" cy="0"/>
        </a:xfrm>
      </p:grpSpPr>
      <p:sp>
        <p:nvSpPr>
          <p:cNvPr id="18" name="Textplatzhalter 7"/>
          <p:cNvSpPr>
            <a:spLocks noGrp="1"/>
          </p:cNvSpPr>
          <p:nvPr>
            <p:ph type="body" sz="quarter" idx="13" hasCustomPrompt="1"/>
          </p:nvPr>
        </p:nvSpPr>
        <p:spPr>
          <a:xfrm>
            <a:off x="319090" y="1600200"/>
            <a:ext cx="8508999" cy="4957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stStyle>
          <a:p>
            <a:pPr lvl="0"/>
            <a:r>
              <a:rPr lang="de-DE" noProof="0" dirty="0"/>
              <a:t>Inhalt durch Klicken bearbeiten</a:t>
            </a:r>
          </a:p>
        </p:txBody>
      </p:sp>
      <p:sp>
        <p:nvSpPr>
          <p:cNvPr id="13"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7" name="Foliennummernplatzhalter 6"/>
          <p:cNvSpPr>
            <a:spLocks noGrp="1"/>
          </p:cNvSpPr>
          <p:nvPr>
            <p:ph type="sldNum" sz="quarter" idx="15"/>
          </p:nvPr>
        </p:nvSpPr>
        <p:spPr/>
        <p:txBody>
          <a:bodyPr/>
          <a:lstStyle/>
          <a:p>
            <a:fld id="{CE58CB1E-F828-4F11-99E0-327109AF9DA4}" type="slidenum">
              <a:rPr lang="de-DE" smtClean="0"/>
              <a:pPr/>
              <a:t>‹#›</a:t>
            </a:fld>
            <a:endParaRPr lang="de-DE" dirty="0"/>
          </a:p>
        </p:txBody>
      </p:sp>
      <p:sp>
        <p:nvSpPr>
          <p:cNvPr id="12" name="Fußzeilenplatzhalter 11"/>
          <p:cNvSpPr>
            <a:spLocks noGrp="1"/>
          </p:cNvSpPr>
          <p:nvPr>
            <p:ph type="ftr" sz="quarter" idx="16"/>
          </p:nvPr>
        </p:nvSpPr>
        <p:spPr/>
        <p:txBody>
          <a:bodyPr/>
          <a:lstStyle/>
          <a:p>
            <a:r>
              <a:rPr lang="en-US" noProof="0" dirty="0"/>
              <a:t>Krittin Chaowakarn | Bachelor’s Thesis</a:t>
            </a:r>
          </a:p>
        </p:txBody>
      </p:sp>
      <p:sp>
        <p:nvSpPr>
          <p:cNvPr id="8" name="Inhaltsplatzhalter 9"/>
          <p:cNvSpPr>
            <a:spLocks noGrp="1"/>
          </p:cNvSpPr>
          <p:nvPr>
            <p:ph sz="quarter" idx="18"/>
          </p:nvPr>
        </p:nvSpPr>
        <p:spPr>
          <a:xfrm>
            <a:off x="316992" y="2148752"/>
            <a:ext cx="4188333" cy="2547074"/>
          </a:xfrm>
          <a:prstGeom prst="rect">
            <a:avLst/>
          </a:prstGeom>
        </p:spPr>
        <p:txBody>
          <a:bodyPr lIns="0" rIns="0"/>
          <a:lstStyle>
            <a:lvl1pPr>
              <a:defRPr lang="de-DE" sz="1400" kern="1200" noProof="0" dirty="0" smtClean="0">
                <a:solidFill>
                  <a:schemeClr val="tx1"/>
                </a:solidFill>
                <a:latin typeface="+mn-lt"/>
                <a:ea typeface="+mn-ea"/>
                <a:cs typeface="+mn-cs"/>
              </a:defRPr>
            </a:lvl1pPr>
            <a:lvl2pPr>
              <a:defRPr sz="1400"/>
            </a:lvl2pPr>
            <a:lvl3pPr>
              <a:defRPr sz="1400" baseline="0"/>
            </a:lvl3pPr>
          </a:lstStyle>
          <a:p>
            <a:pPr lvl="0"/>
            <a:r>
              <a:rPr lang="de-DE" dirty="0"/>
              <a:t>Textmasterformate durch Klicken bearbeiten</a:t>
            </a:r>
          </a:p>
          <a:p>
            <a:pPr lvl="1"/>
            <a:r>
              <a:rPr lang="de-DE" dirty="0"/>
              <a:t>Zweite Ebene</a:t>
            </a:r>
          </a:p>
          <a:p>
            <a:pPr lvl="2"/>
            <a:r>
              <a:rPr lang="de-DE" dirty="0"/>
              <a:t>Dritte Ebene</a:t>
            </a:r>
          </a:p>
        </p:txBody>
      </p:sp>
      <p:sp>
        <p:nvSpPr>
          <p:cNvPr id="2" name="Inhaltsplatzhalter 9">
            <a:extLst>
              <a:ext uri="{FF2B5EF4-FFF2-40B4-BE49-F238E27FC236}">
                <a16:creationId xmlns:a16="http://schemas.microsoft.com/office/drawing/2014/main" id="{B3C1B655-2C3C-9A01-D8EA-490946675262}"/>
              </a:ext>
            </a:extLst>
          </p:cNvPr>
          <p:cNvSpPr>
            <a:spLocks noGrp="1"/>
          </p:cNvSpPr>
          <p:nvPr>
            <p:ph sz="quarter" idx="19"/>
          </p:nvPr>
        </p:nvSpPr>
        <p:spPr>
          <a:xfrm>
            <a:off x="4638677" y="2148752"/>
            <a:ext cx="4188333" cy="2547074"/>
          </a:xfrm>
          <a:prstGeom prst="rect">
            <a:avLst/>
          </a:prstGeom>
        </p:spPr>
        <p:txBody>
          <a:bodyPr lIns="0" rIns="0"/>
          <a:lstStyle>
            <a:lvl1pPr>
              <a:defRPr lang="de-DE" sz="1400" kern="1200" noProof="0" dirty="0" smtClean="0">
                <a:solidFill>
                  <a:schemeClr val="tx1"/>
                </a:solidFill>
                <a:latin typeface="+mn-lt"/>
                <a:ea typeface="+mn-ea"/>
                <a:cs typeface="+mn-cs"/>
              </a:defRPr>
            </a:lvl1pPr>
            <a:lvl2pPr>
              <a:defRPr sz="1400"/>
            </a:lvl2pPr>
            <a:lvl3pPr>
              <a:defRPr sz="1400" baseline="0"/>
            </a:lvl3pPr>
          </a:lstStyle>
          <a:p>
            <a:pPr lvl="0"/>
            <a:r>
              <a:rPr lang="de-DE" dirty="0"/>
              <a:t>Textmasterformate durch Klicken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309931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376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ts val="3200"/>
              </a:lnSpc>
              <a:defRPr lang="de-DE" sz="2500" noProof="0" dirty="0">
                <a:solidFill>
                  <a:schemeClr val="bg1"/>
                </a:solidFill>
              </a:defRPr>
            </a:lvl1pPr>
          </a:lstStyle>
          <a:p>
            <a:pPr lvl="0"/>
            <a:r>
              <a:rPr lang="de-DE" noProof="0" dirty="0"/>
              <a:t>Titel der Präsentation durch Klicken bearbeiten</a:t>
            </a:r>
          </a:p>
        </p:txBody>
      </p:sp>
      <p:sp>
        <p:nvSpPr>
          <p:cNvPr id="16" name="Inhaltsplatzhalter 2"/>
          <p:cNvSpPr>
            <a:spLocks noGrp="1"/>
          </p:cNvSpPr>
          <p:nvPr>
            <p:ph idx="10" hasCustomPrompt="1"/>
          </p:nvPr>
        </p:nvSpPr>
        <p:spPr>
          <a:xfrm>
            <a:off x="319088" y="1484040"/>
            <a:ext cx="8508999" cy="9555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600" baseline="0" noProof="0" dirty="0" smtClean="0">
                <a:solidFill>
                  <a:schemeClr val="bg1"/>
                </a:solidFill>
              </a:defRPr>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5" name="Foliennummernplatzhalter 4"/>
          <p:cNvSpPr>
            <a:spLocks noGrp="1"/>
          </p:cNvSpPr>
          <p:nvPr>
            <p:ph type="sldNum" sz="quarter" idx="12"/>
          </p:nvPr>
        </p:nvSpPr>
        <p:spPr/>
        <p:txBody>
          <a:bodyPr/>
          <a:lstStyle>
            <a:lvl1pPr>
              <a:defRPr>
                <a:solidFill>
                  <a:schemeClr val="bg1"/>
                </a:solidFill>
              </a:defRPr>
            </a:lvl1pPr>
          </a:lstStyle>
          <a:p>
            <a:fld id="{CE58CB1E-F828-4F11-99E0-327109AF9DA4}" type="slidenum">
              <a:rPr lang="de-DE" smtClean="0"/>
              <a:pPr/>
              <a:t>‹#›</a:t>
            </a:fld>
            <a:endParaRPr lang="de-DE" dirty="0"/>
          </a:p>
        </p:txBody>
      </p:sp>
      <p:sp>
        <p:nvSpPr>
          <p:cNvPr id="7" name="Fußzeilenplatzhalter 6"/>
          <p:cNvSpPr>
            <a:spLocks noGrp="1"/>
          </p:cNvSpPr>
          <p:nvPr>
            <p:ph type="ftr" sz="quarter" idx="13"/>
          </p:nvPr>
        </p:nvSpPr>
        <p:spPr/>
        <p:txBody>
          <a:bodyPr/>
          <a:lstStyle>
            <a:lvl1pPr>
              <a:defRPr>
                <a:solidFill>
                  <a:schemeClr val="bg1"/>
                </a:solidFill>
              </a:defRPr>
            </a:lvl1pPr>
          </a:lstStyle>
          <a:p>
            <a:r>
              <a:rPr lang="en-US" noProof="0" dirty="0"/>
              <a:t>Krittin Chaowakarn | Bachelor’s Thesis</a:t>
            </a:r>
          </a:p>
        </p:txBody>
      </p:sp>
    </p:spTree>
    <p:extLst>
      <p:ext uri="{BB962C8B-B14F-4D97-AF65-F5344CB8AC3E}">
        <p14:creationId xmlns:p14="http://schemas.microsoft.com/office/powerpoint/2010/main" val="17185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376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ts val="3200"/>
              </a:lnSpc>
              <a:defRPr lang="de-DE" sz="2500" noProof="0" dirty="0">
                <a:solidFill>
                  <a:schemeClr val="tx1"/>
                </a:solidFill>
              </a:defRPr>
            </a:lvl1pPr>
          </a:lstStyle>
          <a:p>
            <a:pPr lvl="0"/>
            <a:r>
              <a:rPr lang="de-DE" noProof="0" dirty="0"/>
              <a:t>Titel der Präsentation durch Klicken bearbeiten</a:t>
            </a:r>
          </a:p>
        </p:txBody>
      </p:sp>
      <p:sp>
        <p:nvSpPr>
          <p:cNvPr id="16" name="Inhaltsplatzhalter 2"/>
          <p:cNvSpPr>
            <a:spLocks noGrp="1"/>
          </p:cNvSpPr>
          <p:nvPr>
            <p:ph idx="10" hasCustomPrompt="1"/>
          </p:nvPr>
        </p:nvSpPr>
        <p:spPr>
          <a:xfrm>
            <a:off x="319088" y="1484040"/>
            <a:ext cx="8508999" cy="9555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400" baseline="0" noProof="0" dirty="0" smtClean="0">
                <a:solidFill>
                  <a:srgbClr val="000000"/>
                </a:solidFill>
              </a:defRPr>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14" name="Rechteck 13"/>
          <p:cNvSpPr/>
          <p:nvPr userDrawn="1"/>
        </p:nvSpPr>
        <p:spPr bwMode="auto">
          <a:xfrm>
            <a:off x="8347635" y="4806203"/>
            <a:ext cx="575236" cy="26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pitchFamily="34" charset="0"/>
            </a:endParaRPr>
          </a:p>
        </p:txBody>
      </p:sp>
      <p:sp>
        <p:nvSpPr>
          <p:cNvPr id="6" name="Foliennummernplatzhalter 5"/>
          <p:cNvSpPr>
            <a:spLocks noGrp="1"/>
          </p:cNvSpPr>
          <p:nvPr>
            <p:ph type="sldNum" sz="quarter" idx="11"/>
          </p:nvPr>
        </p:nvSpPr>
        <p:spPr/>
        <p:txBody>
          <a:bodyPr/>
          <a:lstStyle/>
          <a:p>
            <a:fld id="{CE58CB1E-F828-4F11-99E0-327109AF9DA4}" type="slidenum">
              <a:rPr lang="de-DE" smtClean="0"/>
              <a:pPr/>
              <a:t>‹#›</a:t>
            </a:fld>
            <a:endParaRPr lang="de-DE" dirty="0"/>
          </a:p>
        </p:txBody>
      </p:sp>
      <p:sp>
        <p:nvSpPr>
          <p:cNvPr id="8" name="Fußzeilenplatzhalter 7"/>
          <p:cNvSpPr>
            <a:spLocks noGrp="1"/>
          </p:cNvSpPr>
          <p:nvPr>
            <p:ph type="ftr" sz="quarter" idx="12"/>
          </p:nvPr>
        </p:nvSpPr>
        <p:spPr/>
        <p:txBody>
          <a:bodyPr/>
          <a:lstStyle/>
          <a:p>
            <a:r>
              <a:rPr lang="en-US" noProof="0" dirty="0"/>
              <a:t>Krittin Chaowakarn | Bachelor’s Thesis</a:t>
            </a:r>
          </a:p>
        </p:txBody>
      </p:sp>
    </p:spTree>
    <p:extLst>
      <p:ext uri="{BB962C8B-B14F-4D97-AF65-F5344CB8AC3E}">
        <p14:creationId xmlns:p14="http://schemas.microsoft.com/office/powerpoint/2010/main" val="171855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16" name="Inhaltsplatzhalter 2"/>
          <p:cNvSpPr>
            <a:spLocks noGrp="1"/>
          </p:cNvSpPr>
          <p:nvPr>
            <p:ph idx="10" hasCustomPrompt="1"/>
          </p:nvPr>
        </p:nvSpPr>
        <p:spPr>
          <a:xfrm>
            <a:off x="319088" y="1484040"/>
            <a:ext cx="8508999" cy="9555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400" baseline="0" noProof="0" dirty="0" smtClean="0"/>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14" name="Rechteck 13"/>
          <p:cNvSpPr/>
          <p:nvPr userDrawn="1"/>
        </p:nvSpPr>
        <p:spPr bwMode="auto">
          <a:xfrm>
            <a:off x="8347635" y="4806203"/>
            <a:ext cx="575236" cy="26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pitchFamily="34" charset="0"/>
            </a:endParaRPr>
          </a:p>
        </p:txBody>
      </p:sp>
      <p:sp>
        <p:nvSpPr>
          <p:cNvPr id="8" name="Foliennummernplatzhalter 7"/>
          <p:cNvSpPr>
            <a:spLocks noGrp="1"/>
          </p:cNvSpPr>
          <p:nvPr>
            <p:ph type="sldNum" sz="quarter" idx="12"/>
          </p:nvPr>
        </p:nvSpPr>
        <p:spPr/>
        <p:txBody>
          <a:bodyPr/>
          <a:lstStyle/>
          <a:p>
            <a:fld id="{CE58CB1E-F828-4F11-99E0-327109AF9DA4}" type="slidenum">
              <a:rPr lang="de-DE" smtClean="0"/>
              <a:pPr/>
              <a:t>‹#›</a:t>
            </a:fld>
            <a:endParaRPr lang="de-DE" dirty="0"/>
          </a:p>
        </p:txBody>
      </p:sp>
      <p:sp>
        <p:nvSpPr>
          <p:cNvPr id="10" name="Fußzeilenplatzhalter 9"/>
          <p:cNvSpPr>
            <a:spLocks noGrp="1"/>
          </p:cNvSpPr>
          <p:nvPr>
            <p:ph type="ftr" sz="quarter" idx="13"/>
          </p:nvPr>
        </p:nvSpPr>
        <p:spPr/>
        <p:txBody>
          <a:bodyPr/>
          <a:lstStyle/>
          <a:p>
            <a:r>
              <a:rPr lang="en-US" noProof="0" dirty="0"/>
              <a:t>Krittin Chaowakarn | Bachelor’s Thesis</a:t>
            </a:r>
          </a:p>
        </p:txBody>
      </p:sp>
    </p:spTree>
    <p:extLst>
      <p:ext uri="{BB962C8B-B14F-4D97-AF65-F5344CB8AC3E}">
        <p14:creationId xmlns:p14="http://schemas.microsoft.com/office/powerpoint/2010/main" val="17185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19090" y="1600200"/>
            <a:ext cx="8508999" cy="30956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vl2pPr>
              <a:lnSpc>
                <a:spcPct val="114000"/>
              </a:lnSpc>
              <a:defRPr lang="de-DE" sz="1400" noProof="0" dirty="0" smtClean="0"/>
            </a:lvl2pPr>
            <a:lvl3pPr>
              <a:defRPr sz="1400"/>
            </a:lvl3pPr>
          </a:lstStyle>
          <a:p>
            <a:pPr lvl="0"/>
            <a:r>
              <a:rPr lang="de-DE" noProof="0" dirty="0"/>
              <a:t>Inhalt durch Klicken bearbeiten</a:t>
            </a:r>
          </a:p>
          <a:p>
            <a:pPr lvl="1"/>
            <a:r>
              <a:rPr lang="de-DE" noProof="0" dirty="0"/>
              <a:t>Zweite Ebene</a:t>
            </a:r>
          </a:p>
          <a:p>
            <a:pPr lvl="2"/>
            <a:r>
              <a:rPr lang="de-DE" noProof="0" dirty="0"/>
              <a:t>Dritte Ebene</a:t>
            </a:r>
          </a:p>
        </p:txBody>
      </p:sp>
      <p:sp>
        <p:nvSpPr>
          <p:cNvPr id="10"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5" name="Foliennummernplatzhalter 4"/>
          <p:cNvSpPr>
            <a:spLocks noGrp="1"/>
          </p:cNvSpPr>
          <p:nvPr>
            <p:ph type="sldNum" sz="quarter" idx="11"/>
          </p:nvPr>
        </p:nvSpPr>
        <p:spPr/>
        <p:txBody>
          <a:bodyPr lIns="0" rIns="0"/>
          <a:lstStyle/>
          <a:p>
            <a:fld id="{CE58CB1E-F828-4F11-99E0-327109AF9DA4}" type="slidenum">
              <a:rPr lang="de-DE" smtClean="0"/>
              <a:pPr/>
              <a:t>‹#›</a:t>
            </a:fld>
            <a:endParaRPr lang="de-DE" dirty="0"/>
          </a:p>
        </p:txBody>
      </p:sp>
      <p:sp>
        <p:nvSpPr>
          <p:cNvPr id="7" name="Fußzeilenplatzhalter 6"/>
          <p:cNvSpPr>
            <a:spLocks noGrp="1"/>
          </p:cNvSpPr>
          <p:nvPr>
            <p:ph type="ftr" sz="quarter" idx="12"/>
          </p:nvPr>
        </p:nvSpPr>
        <p:spPr/>
        <p:txBody>
          <a:bodyPr/>
          <a:lstStyle/>
          <a:p>
            <a:r>
              <a:rPr lang="en-US" noProof="0" dirty="0"/>
              <a:t>Krittin Chaowakarn | Bachelor’s Thesis</a:t>
            </a:r>
          </a:p>
        </p:txBody>
      </p:sp>
    </p:spTree>
    <p:extLst>
      <p:ext uri="{BB962C8B-B14F-4D97-AF65-F5344CB8AC3E}">
        <p14:creationId xmlns:p14="http://schemas.microsoft.com/office/powerpoint/2010/main" val="218394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 Text">
    <p:spTree>
      <p:nvGrpSpPr>
        <p:cNvPr id="1" name=""/>
        <p:cNvGrpSpPr/>
        <p:nvPr/>
      </p:nvGrpSpPr>
      <p:grpSpPr>
        <a:xfrm>
          <a:off x="0" y="0"/>
          <a:ext cx="0" cy="0"/>
          <a:chOff x="0" y="0"/>
          <a:chExt cx="0" cy="0"/>
        </a:xfrm>
      </p:grpSpPr>
      <p:sp useBgFill="1">
        <p:nvSpPr>
          <p:cNvPr id="3" name="Inhaltsplatzhalter 2"/>
          <p:cNvSpPr>
            <a:spLocks noGrp="1"/>
          </p:cNvSpPr>
          <p:nvPr>
            <p:ph idx="1" hasCustomPrompt="1"/>
          </p:nvPr>
        </p:nvSpPr>
        <p:spPr>
          <a:xfrm>
            <a:off x="319090" y="2143125"/>
            <a:ext cx="8508999" cy="2543175"/>
          </a:xfrm>
          <a:prstGeom prst="rect">
            <a:avLst/>
          </a:prstGeom>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vl2pPr>
              <a:lnSpc>
                <a:spcPct val="114000"/>
              </a:lnSpc>
              <a:defRPr lang="de-DE" sz="1400" noProof="0" dirty="0" smtClean="0"/>
            </a:lvl2pPr>
            <a:lvl3pPr>
              <a:defRPr sz="1400" baseline="0"/>
            </a:lvl3pPr>
          </a:lstStyle>
          <a:p>
            <a:pPr lvl="0"/>
            <a:r>
              <a:rPr lang="de-DE" noProof="0" dirty="0"/>
              <a:t>Inhalt durch Klicken bearbeiten</a:t>
            </a:r>
          </a:p>
          <a:p>
            <a:pPr lvl="1"/>
            <a:r>
              <a:rPr lang="de-DE" noProof="0" dirty="0"/>
              <a:t>Zweite Ebene</a:t>
            </a:r>
          </a:p>
          <a:p>
            <a:pPr lvl="2"/>
            <a:r>
              <a:rPr lang="de-DE" noProof="0" dirty="0"/>
              <a:t>Dritte Ebene</a:t>
            </a:r>
          </a:p>
        </p:txBody>
      </p:sp>
      <p:sp useBgFill="1">
        <p:nvSpPr>
          <p:cNvPr id="10" name="Titel 1"/>
          <p:cNvSpPr>
            <a:spLocks noGrp="1"/>
          </p:cNvSpPr>
          <p:nvPr>
            <p:ph type="title" hasCustomPrompt="1"/>
          </p:nvPr>
        </p:nvSpPr>
        <p:spPr>
          <a:xfrm>
            <a:off x="319090" y="972000"/>
            <a:ext cx="8508999" cy="410369"/>
          </a:xfrm>
          <a:prstGeom prst="rect">
            <a:avLst/>
          </a:prstGeom>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useBgFill="1">
        <p:nvSpPr>
          <p:cNvPr id="5" name="Foliennummernplatzhalter 4"/>
          <p:cNvSpPr>
            <a:spLocks noGrp="1"/>
          </p:cNvSpPr>
          <p:nvPr>
            <p:ph type="sldNum" sz="quarter" idx="11"/>
          </p:nvPr>
        </p:nvSpPr>
        <p:spPr/>
        <p:txBody>
          <a:bodyPr/>
          <a:lstStyle/>
          <a:p>
            <a:fld id="{CE58CB1E-F828-4F11-99E0-327109AF9DA4}" type="slidenum">
              <a:rPr lang="de-DE" smtClean="0"/>
              <a:pPr/>
              <a:t>‹#›</a:t>
            </a:fld>
            <a:endParaRPr lang="de-DE" dirty="0"/>
          </a:p>
        </p:txBody>
      </p:sp>
      <p:sp useBgFill="1">
        <p:nvSpPr>
          <p:cNvPr id="7" name="Fußzeilenplatzhalter 6"/>
          <p:cNvSpPr>
            <a:spLocks noGrp="1"/>
          </p:cNvSpPr>
          <p:nvPr>
            <p:ph type="ftr" sz="quarter" idx="12"/>
          </p:nvPr>
        </p:nvSpPr>
        <p:spPr/>
        <p:txBody>
          <a:bodyPr/>
          <a:lstStyle/>
          <a:p>
            <a:r>
              <a:rPr lang="en-US" noProof="0" dirty="0"/>
              <a:t>Krittin Chaowakarn | Bachelor’s Thesis</a:t>
            </a:r>
          </a:p>
        </p:txBody>
      </p:sp>
      <p:sp useBgFill="1">
        <p:nvSpPr>
          <p:cNvPr id="6" name="Textplatzhalter 7"/>
          <p:cNvSpPr>
            <a:spLocks noGrp="1"/>
          </p:cNvSpPr>
          <p:nvPr>
            <p:ph type="body" sz="quarter" idx="13" hasCustomPrompt="1"/>
          </p:nvPr>
        </p:nvSpPr>
        <p:spPr>
          <a:xfrm>
            <a:off x="319090" y="1600200"/>
            <a:ext cx="8508999" cy="505305"/>
          </a:xfrm>
          <a:prstGeom prst="rect">
            <a:avLst/>
          </a:prstGeom>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stStyle>
          <a:p>
            <a:pPr lvl="0"/>
            <a:r>
              <a:rPr lang="de-DE" noProof="0" dirty="0"/>
              <a:t>Inhalt durch Klicken bearbeiten</a:t>
            </a:r>
          </a:p>
        </p:txBody>
      </p:sp>
    </p:spTree>
    <p:extLst>
      <p:ext uri="{BB962C8B-B14F-4D97-AF65-F5344CB8AC3E}">
        <p14:creationId xmlns:p14="http://schemas.microsoft.com/office/powerpoint/2010/main" val="218394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Inhaltsplatzhalter 2"/>
          <p:cNvSpPr>
            <a:spLocks noGrp="1"/>
          </p:cNvSpPr>
          <p:nvPr>
            <p:ph idx="14" hasCustomPrompt="1"/>
          </p:nvPr>
        </p:nvSpPr>
        <p:spPr>
          <a:xfrm>
            <a:off x="319091" y="1602000"/>
            <a:ext cx="4180910" cy="309562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vl2pPr>
              <a:lnSpc>
                <a:spcPct val="114000"/>
              </a:lnSpc>
              <a:defRPr lang="de-DE" sz="1400" noProof="0" dirty="0" smtClean="0"/>
            </a:lvl2pPr>
            <a:lvl3pPr>
              <a:defRPr sz="1400" baseline="0"/>
            </a:lvl3pPr>
          </a:lstStyle>
          <a:p>
            <a:pPr lvl="0"/>
            <a:r>
              <a:rPr lang="de-DE" noProof="0" dirty="0"/>
              <a:t>Inhalt durch Klicken bearbeiten</a:t>
            </a:r>
          </a:p>
          <a:p>
            <a:pPr lvl="1"/>
            <a:r>
              <a:rPr lang="de-DE" noProof="0" dirty="0"/>
              <a:t>Zweite Ebene</a:t>
            </a:r>
          </a:p>
          <a:p>
            <a:pPr lvl="2"/>
            <a:r>
              <a:rPr lang="de-DE" noProof="0" dirty="0"/>
              <a:t>Dritte Ebene</a:t>
            </a:r>
          </a:p>
        </p:txBody>
      </p:sp>
      <p:sp>
        <p:nvSpPr>
          <p:cNvPr id="13" name="Inhaltsplatzhalter 2"/>
          <p:cNvSpPr>
            <a:spLocks noGrp="1"/>
          </p:cNvSpPr>
          <p:nvPr>
            <p:ph idx="15" hasCustomPrompt="1"/>
          </p:nvPr>
        </p:nvSpPr>
        <p:spPr>
          <a:xfrm>
            <a:off x="4647179" y="1602000"/>
            <a:ext cx="4180910" cy="309562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vl2pPr>
              <a:lnSpc>
                <a:spcPct val="114000"/>
              </a:lnSpc>
              <a:defRPr lang="de-DE" sz="1400" noProof="0" dirty="0" smtClean="0"/>
            </a:lvl2pPr>
            <a:lvl3pPr>
              <a:defRPr sz="1400" baseline="0"/>
            </a:lvl3pPr>
          </a:lstStyle>
          <a:p>
            <a:pPr lvl="0"/>
            <a:r>
              <a:rPr lang="de-DE" noProof="0" dirty="0"/>
              <a:t>Inhalt durch Klicken bearbeiten</a:t>
            </a:r>
          </a:p>
          <a:p>
            <a:pPr lvl="1"/>
            <a:r>
              <a:rPr lang="de-DE" noProof="0" dirty="0"/>
              <a:t>Zweite Ebene</a:t>
            </a:r>
          </a:p>
          <a:p>
            <a:pPr lvl="2"/>
            <a:r>
              <a:rPr lang="de-DE" noProof="0" dirty="0"/>
              <a:t>Dritte Ebene</a:t>
            </a:r>
          </a:p>
        </p:txBody>
      </p:sp>
      <p:sp>
        <p:nvSpPr>
          <p:cNvPr id="16"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baseline="0" noProof="0" dirty="0"/>
            </a:lvl1pPr>
          </a:lstStyle>
          <a:p>
            <a:pPr lvl="0"/>
            <a:r>
              <a:rPr lang="de-DE" noProof="0" dirty="0"/>
              <a:t>Titel durch Klicken bearbeiten</a:t>
            </a:r>
          </a:p>
        </p:txBody>
      </p:sp>
      <p:sp>
        <p:nvSpPr>
          <p:cNvPr id="6" name="Foliennummernplatzhalter 5"/>
          <p:cNvSpPr>
            <a:spLocks noGrp="1"/>
          </p:cNvSpPr>
          <p:nvPr>
            <p:ph type="sldNum" sz="quarter" idx="16"/>
          </p:nvPr>
        </p:nvSpPr>
        <p:spPr/>
        <p:txBody>
          <a:bodyPr/>
          <a:lstStyle/>
          <a:p>
            <a:fld id="{CE58CB1E-F828-4F11-99E0-327109AF9DA4}" type="slidenum">
              <a:rPr lang="de-DE" smtClean="0"/>
              <a:pPr/>
              <a:t>‹#›</a:t>
            </a:fld>
            <a:endParaRPr lang="de-DE" dirty="0"/>
          </a:p>
        </p:txBody>
      </p:sp>
      <p:sp>
        <p:nvSpPr>
          <p:cNvPr id="8" name="Fußzeilenplatzhalter 7"/>
          <p:cNvSpPr>
            <a:spLocks noGrp="1"/>
          </p:cNvSpPr>
          <p:nvPr>
            <p:ph type="ftr" sz="quarter" idx="17"/>
          </p:nvPr>
        </p:nvSpPr>
        <p:spPr/>
        <p:txBody>
          <a:bodyPr/>
          <a:lstStyle/>
          <a:p>
            <a:r>
              <a:rPr lang="en-US" noProof="0" dirty="0"/>
              <a:t>Krittin Chaowakarn | Bachelor’s Thesis</a:t>
            </a:r>
          </a:p>
        </p:txBody>
      </p:sp>
    </p:spTree>
    <p:extLst>
      <p:ext uri="{BB962C8B-B14F-4D97-AF65-F5344CB8AC3E}">
        <p14:creationId xmlns:p14="http://schemas.microsoft.com/office/powerpoint/2010/main" val="34629014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w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wmf"/><Relationship Id="rId5" Type="http://schemas.openxmlformats.org/officeDocument/2006/relationships/slideLayout" Target="../slideLayouts/slideLayout10.xml"/><Relationship Id="rId10" Type="http://schemas.openxmlformats.org/officeDocument/2006/relationships/theme" Target="../theme/theme4.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ußzeilenplatzhalter 3"/>
          <p:cNvSpPr>
            <a:spLocks noGrp="1"/>
          </p:cNvSpPr>
          <p:nvPr>
            <p:ph type="ftr" sz="quarter" idx="3"/>
          </p:nvPr>
        </p:nvSpPr>
        <p:spPr>
          <a:xfrm>
            <a:off x="311162" y="4854985"/>
            <a:ext cx="7829538" cy="288515"/>
          </a:xfrm>
          <a:prstGeom prst="rect">
            <a:avLst/>
          </a:prstGeom>
        </p:spPr>
        <p:txBody>
          <a:bodyPr vert="horz" lIns="0" tIns="45720" rIns="0" bIns="45720" rtlCol="0" anchor="ctr"/>
          <a:lstStyle>
            <a:lvl1pPr algn="l">
              <a:defRPr sz="1100">
                <a:solidFill>
                  <a:schemeClr val="tx1"/>
                </a:solidFill>
              </a:defRPr>
            </a:lvl1pPr>
          </a:lstStyle>
          <a:p>
            <a:r>
              <a:rPr lang="en-US" noProof="0" dirty="0"/>
              <a:t>Krittin Chaowakarn | Bachelor’s Thesis</a:t>
            </a:r>
          </a:p>
        </p:txBody>
      </p:sp>
      <p:sp>
        <p:nvSpPr>
          <p:cNvPr id="11" name="Foliennummernplatzhalter 4"/>
          <p:cNvSpPr>
            <a:spLocks noGrp="1"/>
          </p:cNvSpPr>
          <p:nvPr>
            <p:ph type="sldNum" sz="quarter" idx="4"/>
          </p:nvPr>
        </p:nvSpPr>
        <p:spPr>
          <a:xfrm>
            <a:off x="6774934" y="4854985"/>
            <a:ext cx="2052000" cy="273844"/>
          </a:xfrm>
          <a:prstGeom prst="rect">
            <a:avLst/>
          </a:prstGeom>
        </p:spPr>
        <p:txBody>
          <a:bodyPr vert="horz" lIns="0" tIns="45720" rIns="0" bIns="45720" rtlCol="0" anchor="ctr"/>
          <a:lstStyle>
            <a:lvl1pPr algn="r">
              <a:defRPr sz="1100">
                <a:solidFill>
                  <a:schemeClr val="tx1"/>
                </a:solidFill>
              </a:defRPr>
            </a:lvl1pPr>
          </a:lstStyle>
          <a:p>
            <a:fld id="{CE58CB1E-F828-4F11-99E0-327109AF9DA4}" type="slidenum">
              <a:rPr lang="en-US" noProof="0" smtClean="0"/>
              <a:pPr/>
              <a:t>‹#›</a:t>
            </a:fld>
            <a:endParaRPr lang="en-US" noProof="0" dirty="0"/>
          </a:p>
        </p:txBody>
      </p:sp>
      <p:pic>
        <p:nvPicPr>
          <p:cNvPr id="5" name="Bild 8" descr="20150416 tum logo blau png final.png"/>
          <p:cNvPicPr>
            <a:picLocks noChangeAspect="1"/>
          </p:cNvPicPr>
          <p:nvPr userDrawn="1"/>
        </p:nvPicPr>
        <p:blipFill>
          <a:blip r:embed="rId5"/>
          <a:stretch>
            <a:fillRect/>
          </a:stretch>
        </p:blipFill>
        <p:spPr>
          <a:xfrm>
            <a:off x="8218800" y="324000"/>
            <a:ext cx="604774" cy="318516"/>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712" r:id="rId2"/>
    <p:sldLayoutId id="2147483714" r:id="rId3"/>
  </p:sldLayoutIdLst>
  <p:hf hdr="0" dt="0"/>
  <p:txStyles>
    <p:titleStyle>
      <a:lvl1pPr algn="l" rtl="0" eaLnBrk="1" fontAlgn="base" hangingPunct="1">
        <a:lnSpc>
          <a:spcPct val="125000"/>
        </a:lnSpc>
        <a:spcBef>
          <a:spcPct val="0"/>
        </a:spcBef>
        <a:spcAft>
          <a:spcPct val="0"/>
        </a:spcAft>
        <a:defRPr sz="2200" b="0" kern="1200">
          <a:solidFill>
            <a:schemeClr val="tx1"/>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cs typeface="Arial" charset="0"/>
        </a:defRPr>
      </a:lvl2pPr>
      <a:lvl3pPr algn="l" rtl="0" eaLnBrk="1" fontAlgn="base" hangingPunct="1">
        <a:spcBef>
          <a:spcPct val="0"/>
        </a:spcBef>
        <a:spcAft>
          <a:spcPct val="0"/>
        </a:spcAft>
        <a:defRPr sz="2000" b="1">
          <a:solidFill>
            <a:schemeClr val="tx2"/>
          </a:solidFill>
          <a:latin typeface="Arial" charset="0"/>
          <a:cs typeface="Arial" charset="0"/>
        </a:defRPr>
      </a:lvl3pPr>
      <a:lvl4pPr algn="l" rtl="0" eaLnBrk="1" fontAlgn="base" hangingPunct="1">
        <a:spcBef>
          <a:spcPct val="0"/>
        </a:spcBef>
        <a:spcAft>
          <a:spcPct val="0"/>
        </a:spcAft>
        <a:defRPr sz="2000" b="1">
          <a:solidFill>
            <a:schemeClr val="tx2"/>
          </a:solidFill>
          <a:latin typeface="Arial" charset="0"/>
          <a:cs typeface="Arial" charset="0"/>
        </a:defRPr>
      </a:lvl4pPr>
      <a:lvl5pPr algn="l" rtl="0" eaLnBrk="1" fontAlgn="base" hangingPunct="1">
        <a:spcBef>
          <a:spcPct val="0"/>
        </a:spcBef>
        <a:spcAft>
          <a:spcPct val="0"/>
        </a:spcAft>
        <a:defRPr sz="2000" b="1">
          <a:solidFill>
            <a:schemeClr val="tx2"/>
          </a:solidFill>
          <a:latin typeface="Arial" charset="0"/>
          <a:cs typeface="Arial" charset="0"/>
        </a:defRPr>
      </a:lvl5pPr>
      <a:lvl6pPr marL="457200" algn="l" rtl="0" eaLnBrk="1" fontAlgn="base" hangingPunct="1">
        <a:spcBef>
          <a:spcPct val="0"/>
        </a:spcBef>
        <a:spcAft>
          <a:spcPct val="0"/>
        </a:spcAft>
        <a:defRPr sz="2000" b="1">
          <a:solidFill>
            <a:schemeClr val="tx2"/>
          </a:solidFill>
          <a:latin typeface="Arial" charset="0"/>
          <a:cs typeface="Arial" charset="0"/>
        </a:defRPr>
      </a:lvl6pPr>
      <a:lvl7pPr marL="914400" algn="l" rtl="0" eaLnBrk="1" fontAlgn="base" hangingPunct="1">
        <a:spcBef>
          <a:spcPct val="0"/>
        </a:spcBef>
        <a:spcAft>
          <a:spcPct val="0"/>
        </a:spcAft>
        <a:defRPr sz="2000" b="1">
          <a:solidFill>
            <a:schemeClr val="tx2"/>
          </a:solidFill>
          <a:latin typeface="Arial" charset="0"/>
          <a:cs typeface="Arial" charset="0"/>
        </a:defRPr>
      </a:lvl7pPr>
      <a:lvl8pPr marL="1371600" algn="l" rtl="0" eaLnBrk="1" fontAlgn="base" hangingPunct="1">
        <a:spcBef>
          <a:spcPct val="0"/>
        </a:spcBef>
        <a:spcAft>
          <a:spcPct val="0"/>
        </a:spcAft>
        <a:defRPr sz="2000" b="1">
          <a:solidFill>
            <a:schemeClr val="tx2"/>
          </a:solidFill>
          <a:latin typeface="Arial" charset="0"/>
          <a:cs typeface="Arial" charset="0"/>
        </a:defRPr>
      </a:lvl8pPr>
      <a:lvl9pPr marL="1828800" algn="l" rtl="0" eaLnBrk="1" fontAlgn="base" hangingPunct="1">
        <a:spcBef>
          <a:spcPct val="0"/>
        </a:spcBef>
        <a:spcAft>
          <a:spcPct val="0"/>
        </a:spcAft>
        <a:defRPr sz="2000" b="1">
          <a:solidFill>
            <a:schemeClr val="tx2"/>
          </a:solidFill>
          <a:latin typeface="Arial" charset="0"/>
          <a:cs typeface="Arial" charset="0"/>
        </a:defRPr>
      </a:lvl9pPr>
    </p:titleStyle>
    <p:bodyStyle>
      <a:lvl1pPr algn="l" rtl="0" eaLnBrk="1" fontAlgn="base" hangingPunct="1">
        <a:lnSpc>
          <a:spcPct val="100000"/>
        </a:lnSpc>
        <a:spcBef>
          <a:spcPct val="0"/>
        </a:spcBef>
        <a:spcAft>
          <a:spcPct val="0"/>
        </a:spcAft>
        <a:defRPr sz="1600" kern="1200">
          <a:solidFill>
            <a:schemeClr val="tx1"/>
          </a:solidFill>
          <a:latin typeface="+mn-lt"/>
          <a:ea typeface="+mn-ea"/>
          <a:cs typeface="+mn-cs"/>
        </a:defRPr>
      </a:lvl1pPr>
      <a:lvl2pPr marL="176213" indent="-176213" algn="l" rtl="0" eaLnBrk="1" fontAlgn="base" hangingPunct="1">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extfeld 22"/>
          <p:cNvSpPr txBox="1"/>
          <p:nvPr/>
        </p:nvSpPr>
        <p:spPr>
          <a:xfrm>
            <a:off x="7713330" y="4922462"/>
            <a:ext cx="1115376" cy="210507"/>
          </a:xfrm>
          <a:prstGeom prst="rect">
            <a:avLst/>
          </a:prstGeom>
        </p:spPr>
        <p:txBody>
          <a:bodyPr wrap="square" lIns="0" tIns="0" rIns="0" bIns="0" rtlCol="0" anchor="b" anchorCtr="0">
            <a:spAutoFit/>
          </a:bodyPr>
          <a:lstStyle/>
          <a:p>
            <a:pPr algn="r">
              <a:lnSpc>
                <a:spcPct val="114000"/>
              </a:lnSpc>
            </a:pPr>
            <a:fld id="{C51078C5-4710-4254-8001-F1C0900803FD}" type="slidenum">
              <a:rPr lang="de-DE" sz="1200" smtClean="0">
                <a:latin typeface="+mn-lt"/>
                <a:cs typeface="Arial" pitchFamily="34" charset="0"/>
              </a:rPr>
              <a:pPr algn="r">
                <a:lnSpc>
                  <a:spcPct val="114000"/>
                </a:lnSpc>
              </a:pPr>
              <a:t>‹#›</a:t>
            </a:fld>
            <a:endParaRPr lang="de-DE" sz="1200" dirty="0">
              <a:latin typeface="+mn-lt"/>
              <a:cs typeface="Arial" pitchFamily="34" charset="0"/>
            </a:endParaRPr>
          </a:p>
        </p:txBody>
      </p:sp>
      <p:pic>
        <p:nvPicPr>
          <p:cNvPr id="5" name="Bild 4" descr="Fahnen_HG.jpg"/>
          <p:cNvPicPr>
            <a:picLocks noChangeAspect="1"/>
          </p:cNvPicPr>
          <p:nvPr/>
        </p:nvPicPr>
        <p:blipFill>
          <a:blip r:embed="rId3" cstate="screen"/>
          <a:srcRect l="398" t="14167" b="10833"/>
          <a:stretch>
            <a:fillRect/>
          </a:stretch>
        </p:blipFill>
        <p:spPr>
          <a:xfrm>
            <a:off x="0" y="0"/>
            <a:ext cx="9144000" cy="5143500"/>
          </a:xfrm>
          <a:prstGeom prst="rect">
            <a:avLst/>
          </a:prstGeom>
        </p:spPr>
      </p:pic>
      <p:pic>
        <p:nvPicPr>
          <p:cNvPr id="7" name="Bild 6" descr="20150416 tum logo blau png final.png"/>
          <p:cNvPicPr>
            <a:picLocks noChangeAspect="1"/>
          </p:cNvPicPr>
          <p:nvPr/>
        </p:nvPicPr>
        <p:blipFill>
          <a:blip r:embed="rId4"/>
          <a:stretch>
            <a:fillRect/>
          </a:stretch>
        </p:blipFill>
        <p:spPr>
          <a:xfrm>
            <a:off x="8218800" y="324000"/>
            <a:ext cx="599513" cy="320288"/>
          </a:xfrm>
          <a:prstGeom prst="rect">
            <a:avLst/>
          </a:prstGeom>
        </p:spPr>
      </p:pic>
      <p:sp>
        <p:nvSpPr>
          <p:cNvPr id="8" name="Foliennummernplatzhalter 4"/>
          <p:cNvSpPr>
            <a:spLocks noGrp="1"/>
          </p:cNvSpPr>
          <p:nvPr>
            <p:ph type="sldNum" sz="quarter" idx="4"/>
          </p:nvPr>
        </p:nvSpPr>
        <p:spPr>
          <a:xfrm>
            <a:off x="6774934" y="4854985"/>
            <a:ext cx="2052000" cy="273844"/>
          </a:xfrm>
          <a:prstGeom prst="rect">
            <a:avLst/>
          </a:prstGeom>
        </p:spPr>
        <p:txBody>
          <a:bodyPr vert="horz" lIns="0" tIns="45720" rIns="0" bIns="45720" rtlCol="0" anchor="ctr"/>
          <a:lstStyle>
            <a:lvl1pPr algn="r">
              <a:defRPr sz="1100">
                <a:solidFill>
                  <a:schemeClr val="bg1"/>
                </a:solidFill>
              </a:defRPr>
            </a:lvl1pPr>
          </a:lstStyle>
          <a:p>
            <a:fld id="{CE58CB1E-F828-4F11-99E0-327109AF9DA4}" type="slidenum">
              <a:rPr lang="de-DE" smtClean="0"/>
              <a:pPr/>
              <a:t>‹#›</a:t>
            </a:fld>
            <a:endParaRPr lang="de-DE"/>
          </a:p>
        </p:txBody>
      </p:sp>
      <p:sp>
        <p:nvSpPr>
          <p:cNvPr id="10" name="Fußzeilenplatzhalter 3"/>
          <p:cNvSpPr>
            <a:spLocks noGrp="1"/>
          </p:cNvSpPr>
          <p:nvPr>
            <p:ph type="ftr" sz="quarter" idx="3"/>
          </p:nvPr>
        </p:nvSpPr>
        <p:spPr>
          <a:xfrm>
            <a:off x="311162" y="4854985"/>
            <a:ext cx="6464280" cy="273844"/>
          </a:xfrm>
          <a:prstGeom prst="rect">
            <a:avLst/>
          </a:prstGeom>
        </p:spPr>
        <p:txBody>
          <a:bodyPr vert="horz" lIns="0" tIns="45720" rIns="0" bIns="45720" rtlCol="0" anchor="ctr"/>
          <a:lstStyle>
            <a:lvl1pPr algn="l">
              <a:defRPr sz="1100">
                <a:solidFill>
                  <a:schemeClr val="bg1"/>
                </a:solidFill>
              </a:defRPr>
            </a:lvl1pPr>
          </a:lstStyle>
          <a:p>
            <a:r>
              <a:rPr lang="en-US" noProof="0" dirty="0"/>
              <a:t>Krittin Chaowakarn | Bachelor’s Thesis</a:t>
            </a:r>
          </a:p>
        </p:txBody>
      </p:sp>
    </p:spTree>
  </p:cSld>
  <p:clrMap bg1="lt1" tx1="dk1" bg2="lt2" tx2="dk2" accent1="accent1" accent2="accent2" accent3="accent3" accent4="accent4" accent5="accent5" accent6="accent6" hlink="hlink" folHlink="folHlink"/>
  <p:sldLayoutIdLst>
    <p:sldLayoutId id="2147483669"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liennummernplatzhalter 4"/>
          <p:cNvSpPr>
            <a:spLocks noGrp="1"/>
          </p:cNvSpPr>
          <p:nvPr>
            <p:ph type="sldNum" sz="quarter" idx="4"/>
          </p:nvPr>
        </p:nvSpPr>
        <p:spPr>
          <a:xfrm>
            <a:off x="6774934" y="4854985"/>
            <a:ext cx="2052000" cy="273844"/>
          </a:xfrm>
          <a:prstGeom prst="rect">
            <a:avLst/>
          </a:prstGeom>
        </p:spPr>
        <p:txBody>
          <a:bodyPr vert="horz" lIns="0" tIns="45720" rIns="0" bIns="45720" rtlCol="0" anchor="ctr"/>
          <a:lstStyle>
            <a:lvl1pPr algn="r">
              <a:defRPr sz="1100">
                <a:solidFill>
                  <a:schemeClr val="tx1"/>
                </a:solidFill>
              </a:defRPr>
            </a:lvl1pPr>
          </a:lstStyle>
          <a:p>
            <a:fld id="{CE58CB1E-F828-4F11-99E0-327109AF9DA4}" type="slidenum">
              <a:rPr lang="de-DE" smtClean="0"/>
              <a:pPr/>
              <a:t>‹#›</a:t>
            </a:fld>
            <a:endParaRPr lang="de-DE" dirty="0"/>
          </a:p>
        </p:txBody>
      </p:sp>
      <p:sp>
        <p:nvSpPr>
          <p:cNvPr id="10" name="Fußzeilenplatzhalter 3"/>
          <p:cNvSpPr>
            <a:spLocks noGrp="1"/>
          </p:cNvSpPr>
          <p:nvPr>
            <p:ph type="ftr" sz="quarter" idx="3"/>
          </p:nvPr>
        </p:nvSpPr>
        <p:spPr>
          <a:xfrm>
            <a:off x="311162" y="4854985"/>
            <a:ext cx="6464280" cy="273844"/>
          </a:xfrm>
          <a:prstGeom prst="rect">
            <a:avLst/>
          </a:prstGeom>
        </p:spPr>
        <p:txBody>
          <a:bodyPr vert="horz" lIns="0" tIns="45720" rIns="0" bIns="45720" rtlCol="0" anchor="ctr"/>
          <a:lstStyle>
            <a:lvl1pPr algn="l">
              <a:defRPr sz="1100">
                <a:solidFill>
                  <a:schemeClr val="tx1"/>
                </a:solidFill>
              </a:defRPr>
            </a:lvl1pPr>
          </a:lstStyle>
          <a:p>
            <a:r>
              <a:rPr lang="en-US" noProof="0" dirty="0"/>
              <a:t>Krittin Chaowakarn | Bachelor’s Thesis</a:t>
            </a:r>
          </a:p>
        </p:txBody>
      </p:sp>
      <p:pic>
        <p:nvPicPr>
          <p:cNvPr id="7" name="Bild 6" descr="20150416 tum logo blau png final.png"/>
          <p:cNvPicPr>
            <a:picLocks noChangeAspect="1"/>
          </p:cNvPicPr>
          <p:nvPr/>
        </p:nvPicPr>
        <p:blipFill>
          <a:blip r:embed="rId3"/>
          <a:stretch>
            <a:fillRect/>
          </a:stretch>
        </p:blipFill>
        <p:spPr>
          <a:xfrm>
            <a:off x="8218411" y="324000"/>
            <a:ext cx="604774" cy="318516"/>
          </a:xfrm>
          <a:prstGeom prst="rect">
            <a:avLst/>
          </a:prstGeom>
        </p:spPr>
      </p:pic>
      <p:sp>
        <p:nvSpPr>
          <p:cNvPr id="11" name="Textfeld 10"/>
          <p:cNvSpPr txBox="1"/>
          <p:nvPr userDrawn="1"/>
        </p:nvSpPr>
        <p:spPr>
          <a:xfrm>
            <a:off x="319506" y="321468"/>
            <a:ext cx="7160425" cy="346249"/>
          </a:xfrm>
          <a:prstGeom prst="rect">
            <a:avLst/>
          </a:prstGeom>
          <a:noFill/>
        </p:spPr>
        <p:txBody>
          <a:bodyPr wrap="square" lIns="0" tIns="0" rIns="0" bIns="0" rtlCol="0">
            <a:spAutoFit/>
          </a:bodyPr>
          <a:lstStyle/>
          <a:p>
            <a:pPr>
              <a:lnSpc>
                <a:spcPts val="900"/>
              </a:lnSpc>
            </a:pPr>
            <a:r>
              <a:rPr lang="de-DE" sz="800" dirty="0">
                <a:solidFill>
                  <a:schemeClr val="tx2"/>
                </a:solidFill>
                <a:latin typeface="+mn-lt"/>
              </a:rPr>
              <a:t>Lehrstuhl für Mustertechnik</a:t>
            </a:r>
          </a:p>
          <a:p>
            <a:pPr>
              <a:lnSpc>
                <a:spcPts val="900"/>
              </a:lnSpc>
            </a:pPr>
            <a:r>
              <a:rPr lang="de-DE" sz="800" dirty="0">
                <a:solidFill>
                  <a:schemeClr val="tx2"/>
                </a:solidFill>
                <a:latin typeface="+mn-lt"/>
              </a:rPr>
              <a:t>TUM</a:t>
            </a:r>
            <a:r>
              <a:rPr lang="de-DE" sz="800" baseline="0" dirty="0">
                <a:solidFill>
                  <a:schemeClr val="tx2"/>
                </a:solidFill>
                <a:latin typeface="+mn-lt"/>
              </a:rPr>
              <a:t> School </a:t>
            </a:r>
            <a:r>
              <a:rPr lang="de-DE" sz="800" baseline="0" dirty="0" err="1">
                <a:solidFill>
                  <a:schemeClr val="tx2"/>
                </a:solidFill>
                <a:latin typeface="+mn-lt"/>
              </a:rPr>
              <a:t>of</a:t>
            </a:r>
            <a:r>
              <a:rPr lang="de-DE" sz="800" dirty="0">
                <a:solidFill>
                  <a:schemeClr val="tx2"/>
                </a:solidFill>
                <a:latin typeface="+mn-lt"/>
              </a:rPr>
              <a:t> Musterverfahren</a:t>
            </a:r>
          </a:p>
          <a:p>
            <a:pPr>
              <a:lnSpc>
                <a:spcPts val="900"/>
              </a:lnSpc>
            </a:pPr>
            <a:r>
              <a:rPr lang="de-DE" sz="800" dirty="0">
                <a:solidFill>
                  <a:schemeClr val="tx2"/>
                </a:solidFill>
                <a:latin typeface="+mn-lt"/>
              </a:rPr>
              <a:t>Technische Universität</a:t>
            </a:r>
            <a:r>
              <a:rPr lang="de-DE" sz="800" baseline="0" dirty="0">
                <a:solidFill>
                  <a:schemeClr val="tx2"/>
                </a:solidFill>
                <a:latin typeface="+mn-lt"/>
              </a:rPr>
              <a:t> München</a:t>
            </a:r>
            <a:endParaRPr lang="de-DE" sz="800" dirty="0">
              <a:solidFill>
                <a:schemeClr val="tx2"/>
              </a:solidFill>
              <a:latin typeface="+mn-lt"/>
            </a:endParaRPr>
          </a:p>
        </p:txBody>
      </p:sp>
    </p:spTree>
  </p:cSld>
  <p:clrMap bg1="lt1" tx1="dk1" bg2="lt2" tx2="dk2" accent1="accent1" accent2="accent2" accent3="accent3" accent4="accent4" accent5="accent5" accent6="accent6" hlink="hlink" folHlink="folHlink"/>
  <p:sldLayoutIdLst>
    <p:sldLayoutId id="2147483675"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 2" descr="20150416 tum logo blau png final.png"/>
          <p:cNvPicPr>
            <a:picLocks noChangeAspect="1"/>
          </p:cNvPicPr>
          <p:nvPr/>
        </p:nvPicPr>
        <p:blipFill>
          <a:blip r:embed="rId11"/>
          <a:stretch>
            <a:fillRect/>
          </a:stretch>
        </p:blipFill>
        <p:spPr>
          <a:xfrm>
            <a:off x="8218411" y="324000"/>
            <a:ext cx="604774" cy="318516"/>
          </a:xfrm>
          <a:prstGeom prst="rect">
            <a:avLst/>
          </a:prstGeom>
        </p:spPr>
      </p:pic>
      <p:sp>
        <p:nvSpPr>
          <p:cNvPr id="5" name="Foliennummernplatzhalter 4"/>
          <p:cNvSpPr>
            <a:spLocks noGrp="1"/>
          </p:cNvSpPr>
          <p:nvPr>
            <p:ph type="sldNum" sz="quarter" idx="4"/>
          </p:nvPr>
        </p:nvSpPr>
        <p:spPr>
          <a:xfrm>
            <a:off x="6774934" y="4854985"/>
            <a:ext cx="2052074" cy="273844"/>
          </a:xfrm>
          <a:prstGeom prst="rect">
            <a:avLst/>
          </a:prstGeom>
        </p:spPr>
        <p:txBody>
          <a:bodyPr vert="horz" lIns="0" tIns="45720" rIns="0" bIns="45720" rtlCol="0" anchor="ctr"/>
          <a:lstStyle>
            <a:lvl1pPr algn="r">
              <a:defRPr sz="1100">
                <a:solidFill>
                  <a:schemeClr val="tx1"/>
                </a:solidFill>
              </a:defRPr>
            </a:lvl1pPr>
          </a:lstStyle>
          <a:p>
            <a:fld id="{CE58CB1E-F828-4F11-99E0-327109AF9DA4}" type="slidenum">
              <a:rPr lang="de-DE" smtClean="0"/>
              <a:pPr/>
              <a:t>‹#›</a:t>
            </a:fld>
            <a:endParaRPr lang="de-DE" dirty="0"/>
          </a:p>
        </p:txBody>
      </p:sp>
      <p:sp>
        <p:nvSpPr>
          <p:cNvPr id="6" name="Fußzeilenplatzhalter 3"/>
          <p:cNvSpPr>
            <a:spLocks noGrp="1"/>
          </p:cNvSpPr>
          <p:nvPr>
            <p:ph type="ftr" sz="quarter" idx="3"/>
          </p:nvPr>
        </p:nvSpPr>
        <p:spPr>
          <a:xfrm>
            <a:off x="311162" y="4854985"/>
            <a:ext cx="6464280" cy="273844"/>
          </a:xfrm>
          <a:prstGeom prst="rect">
            <a:avLst/>
          </a:prstGeom>
        </p:spPr>
        <p:txBody>
          <a:bodyPr vert="horz" lIns="0" tIns="45720" rIns="0" bIns="45720" rtlCol="0" anchor="ctr"/>
          <a:lstStyle>
            <a:lvl1pPr algn="l">
              <a:defRPr sz="1100">
                <a:solidFill>
                  <a:schemeClr val="tx1"/>
                </a:solidFill>
              </a:defRPr>
            </a:lvl1pPr>
          </a:lstStyle>
          <a:p>
            <a:r>
              <a:rPr lang="en-US" noProof="0" dirty="0"/>
              <a:t>Krittin Chaowakarn | Bachelor’s Thesis</a:t>
            </a:r>
          </a:p>
        </p:txBody>
      </p:sp>
    </p:spTree>
  </p:cSld>
  <p:clrMap bg1="lt1" tx1="dk1" bg2="lt2" tx2="dk2" accent1="accent1" accent2="accent2" accent3="accent3" accent4="accent4" accent5="accent5" accent6="accent6" hlink="hlink" folHlink="folHlink"/>
  <p:sldLayoutIdLst>
    <p:sldLayoutId id="2147483662" r:id="rId1"/>
    <p:sldLayoutId id="2147483654" r:id="rId2"/>
    <p:sldLayoutId id="2147483704" r:id="rId3"/>
    <p:sldLayoutId id="2147483657" r:id="rId4"/>
    <p:sldLayoutId id="2147483711" r:id="rId5"/>
    <p:sldLayoutId id="2147483713" r:id="rId6"/>
    <p:sldLayoutId id="2147483703" r:id="rId7"/>
    <p:sldLayoutId id="2147483653" r:id="rId8"/>
    <p:sldLayoutId id="2147483656" r:id="rId9"/>
  </p:sldLayoutIdLst>
  <p:hf hdr="0" dt="0"/>
  <p:txStyles>
    <p:titleStyle>
      <a:lvl1pPr algn="l" rtl="0" eaLnBrk="0" fontAlgn="base" hangingPunct="0">
        <a:lnSpc>
          <a:spcPct val="125000"/>
        </a:lnSpc>
        <a:spcBef>
          <a:spcPct val="0"/>
        </a:spcBef>
        <a:spcAft>
          <a:spcPct val="0"/>
        </a:spcAft>
        <a:defRPr sz="25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p:cNvSpPr/>
          <p:nvPr/>
        </p:nvSpPr>
        <p:spPr bwMode="hidden">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pic>
        <p:nvPicPr>
          <p:cNvPr id="4" name="Bild 3" descr="20150416 tum logo blau png final.png"/>
          <p:cNvPicPr>
            <a:picLocks noChangeAspect="1"/>
          </p:cNvPicPr>
          <p:nvPr/>
        </p:nvPicPr>
        <p:blipFill>
          <a:blip r:embed="rId3"/>
          <a:stretch>
            <a:fillRect/>
          </a:stretch>
        </p:blipFill>
        <p:spPr bwMode="black">
          <a:xfrm>
            <a:off x="8218800" y="324000"/>
            <a:ext cx="599513" cy="320288"/>
          </a:xfrm>
          <a:prstGeom prst="rect">
            <a:avLst/>
          </a:prstGeom>
        </p:spPr>
      </p:pic>
      <p:sp>
        <p:nvSpPr>
          <p:cNvPr id="7" name="Foliennummernplatzhalter 4"/>
          <p:cNvSpPr>
            <a:spLocks noGrp="1"/>
          </p:cNvSpPr>
          <p:nvPr>
            <p:ph type="sldNum" sz="quarter" idx="4"/>
          </p:nvPr>
        </p:nvSpPr>
        <p:spPr>
          <a:xfrm>
            <a:off x="6774934" y="4854985"/>
            <a:ext cx="2052000" cy="273844"/>
          </a:xfrm>
          <a:prstGeom prst="rect">
            <a:avLst/>
          </a:prstGeom>
        </p:spPr>
        <p:txBody>
          <a:bodyPr vert="horz" lIns="0" tIns="45720" rIns="0" bIns="45720" rtlCol="0" anchor="ctr"/>
          <a:lstStyle>
            <a:lvl1pPr algn="r">
              <a:defRPr sz="1100">
                <a:solidFill>
                  <a:schemeClr val="bg1"/>
                </a:solidFill>
              </a:defRPr>
            </a:lvl1pPr>
          </a:lstStyle>
          <a:p>
            <a:fld id="{CE58CB1E-F828-4F11-99E0-327109AF9DA4}" type="slidenum">
              <a:rPr lang="de-DE" smtClean="0"/>
              <a:pPr/>
              <a:t>‹#›</a:t>
            </a:fld>
            <a:endParaRPr lang="de-DE" dirty="0"/>
          </a:p>
        </p:txBody>
      </p:sp>
      <p:sp>
        <p:nvSpPr>
          <p:cNvPr id="8" name="Fußzeilenplatzhalter 3"/>
          <p:cNvSpPr>
            <a:spLocks noGrp="1"/>
          </p:cNvSpPr>
          <p:nvPr>
            <p:ph type="ftr" sz="quarter" idx="3"/>
          </p:nvPr>
        </p:nvSpPr>
        <p:spPr>
          <a:xfrm>
            <a:off x="311162" y="4854985"/>
            <a:ext cx="6464280" cy="273844"/>
          </a:xfrm>
          <a:prstGeom prst="rect">
            <a:avLst/>
          </a:prstGeom>
        </p:spPr>
        <p:txBody>
          <a:bodyPr vert="horz" lIns="0" tIns="45720" rIns="0" bIns="45720" rtlCol="0" anchor="ctr"/>
          <a:lstStyle>
            <a:lvl1pPr algn="l">
              <a:defRPr sz="1100">
                <a:solidFill>
                  <a:schemeClr val="bg1"/>
                </a:solidFill>
              </a:defRPr>
            </a:lvl1pPr>
          </a:lstStyle>
          <a:p>
            <a:r>
              <a:rPr lang="en-US" noProof="0" dirty="0"/>
              <a:t>Krittin Chaowakarn | Bachelor’s Thesis</a:t>
            </a:r>
          </a:p>
        </p:txBody>
      </p:sp>
    </p:spTree>
  </p:cSld>
  <p:clrMap bg1="lt1" tx1="dk1" bg2="lt2" tx2="dk2" accent1="accent1" accent2="accent2" accent3="accent3" accent4="accent4" accent5="accent5" accent6="accent6" hlink="hlink" folHlink="folHlink"/>
  <p:sldLayoutIdLst>
    <p:sldLayoutId id="2147483685"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p:nvSpPr>
        <p:spPr bwMode="hidden">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solidFill>
                <a:schemeClr val="bg1"/>
              </a:solidFill>
            </a:endParaRPr>
          </a:p>
        </p:txBody>
      </p:sp>
      <p:pic>
        <p:nvPicPr>
          <p:cNvPr id="4" name="Bild 3" descr="20150416 tum logo blau png final.png"/>
          <p:cNvPicPr>
            <a:picLocks noChangeAspect="1"/>
          </p:cNvPicPr>
          <p:nvPr/>
        </p:nvPicPr>
        <p:blipFill>
          <a:blip r:embed="rId3"/>
          <a:stretch>
            <a:fillRect/>
          </a:stretch>
        </p:blipFill>
        <p:spPr bwMode="black">
          <a:xfrm>
            <a:off x="8218800" y="324000"/>
            <a:ext cx="599513" cy="320288"/>
          </a:xfrm>
          <a:prstGeom prst="rect">
            <a:avLst/>
          </a:prstGeom>
        </p:spPr>
      </p:pic>
      <p:sp>
        <p:nvSpPr>
          <p:cNvPr id="9" name="Foliennummernplatzhalter 4"/>
          <p:cNvSpPr>
            <a:spLocks noGrp="1"/>
          </p:cNvSpPr>
          <p:nvPr>
            <p:ph type="sldNum" sz="quarter" idx="4"/>
          </p:nvPr>
        </p:nvSpPr>
        <p:spPr>
          <a:xfrm>
            <a:off x="6774934" y="4854985"/>
            <a:ext cx="2052000" cy="273844"/>
          </a:xfrm>
          <a:prstGeom prst="rect">
            <a:avLst/>
          </a:prstGeom>
        </p:spPr>
        <p:txBody>
          <a:bodyPr vert="horz" lIns="0" tIns="45720" rIns="0" bIns="45720" rtlCol="0" anchor="ctr"/>
          <a:lstStyle>
            <a:lvl1pPr algn="r">
              <a:defRPr sz="1100">
                <a:solidFill>
                  <a:schemeClr val="bg1"/>
                </a:solidFill>
              </a:defRPr>
            </a:lvl1pPr>
          </a:lstStyle>
          <a:p>
            <a:fld id="{CE58CB1E-F828-4F11-99E0-327109AF9DA4}" type="slidenum">
              <a:rPr lang="de-DE" smtClean="0"/>
              <a:pPr/>
              <a:t>‹#›</a:t>
            </a:fld>
            <a:endParaRPr lang="de-DE" dirty="0"/>
          </a:p>
        </p:txBody>
      </p:sp>
      <p:sp>
        <p:nvSpPr>
          <p:cNvPr id="10" name="Fußzeilenplatzhalter 3"/>
          <p:cNvSpPr>
            <a:spLocks noGrp="1"/>
          </p:cNvSpPr>
          <p:nvPr>
            <p:ph type="ftr" sz="quarter" idx="3"/>
          </p:nvPr>
        </p:nvSpPr>
        <p:spPr>
          <a:xfrm>
            <a:off x="311162" y="4854985"/>
            <a:ext cx="6464280" cy="273844"/>
          </a:xfrm>
          <a:prstGeom prst="rect">
            <a:avLst/>
          </a:prstGeom>
        </p:spPr>
        <p:txBody>
          <a:bodyPr vert="horz" lIns="0" tIns="45720" rIns="0" bIns="45720" rtlCol="0" anchor="ctr"/>
          <a:lstStyle>
            <a:lvl1pPr algn="l">
              <a:defRPr sz="1100">
                <a:solidFill>
                  <a:schemeClr val="bg1"/>
                </a:solidFill>
              </a:defRPr>
            </a:lvl1pPr>
          </a:lstStyle>
          <a:p>
            <a:r>
              <a:rPr lang="en-US" noProof="0" dirty="0"/>
              <a:t>Krittin Chaowakarn | Bachelor’s Thesis</a:t>
            </a:r>
          </a:p>
        </p:txBody>
      </p:sp>
    </p:spTree>
  </p:cSld>
  <p:clrMap bg1="lt1" tx1="dk1" bg2="lt2" tx2="dk2" accent1="accent1" accent2="accent2" accent3="accent3" accent4="accent4" accent5="accent5" accent6="accent6" hlink="hlink" folHlink="folHlink"/>
  <p:sldLayoutIdLst>
    <p:sldLayoutId id="2147483698"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hyperlink" Target="https://arxiv.org/abs/2506.13757" TargetMode="External"/><Relationship Id="rId3" Type="http://schemas.openxmlformats.org/officeDocument/2006/relationships/hyperlink" Target="https://www.ultralytics.com/" TargetMode="External"/><Relationship Id="rId7" Type="http://schemas.openxmlformats.org/officeDocument/2006/relationships/hyperlink" Target="https://arxiv.org/abs/2405.05885" TargetMode="External"/><Relationship Id="rId2" Type="http://schemas.openxmlformats.org/officeDocument/2006/relationships/hyperlink" Target="https://duckietown.com/" TargetMode="External"/><Relationship Id="rId1" Type="http://schemas.openxmlformats.org/officeDocument/2006/relationships/slideLayout" Target="../slideLayouts/slideLayout7.xml"/><Relationship Id="rId6" Type="http://schemas.openxmlformats.org/officeDocument/2006/relationships/hyperlink" Target="https://roboflow.com/" TargetMode="External"/><Relationship Id="rId5" Type="http://schemas.openxmlformats.org/officeDocument/2006/relationships/hyperlink" Target="https://cocodataset.org/" TargetMode="External"/><Relationship Id="rId4" Type="http://schemas.openxmlformats.org/officeDocument/2006/relationships/hyperlink" Target="https://github.com/duckietown/duckietown-objde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4" descr="TUM_Glockenturm.tif"/>
          <p:cNvPicPr>
            <a:picLocks noChangeAspect="1"/>
          </p:cNvPicPr>
          <p:nvPr/>
        </p:nvPicPr>
        <p:blipFill>
          <a:blip r:embed="rId3"/>
          <a:stretch>
            <a:fillRect/>
          </a:stretch>
        </p:blipFill>
        <p:spPr>
          <a:xfrm>
            <a:off x="4975215" y="1476375"/>
            <a:ext cx="3819542" cy="3333750"/>
          </a:xfrm>
          <a:prstGeom prst="rect">
            <a:avLst/>
          </a:prstGeom>
        </p:spPr>
      </p:pic>
      <p:sp>
        <p:nvSpPr>
          <p:cNvPr id="5" name="Titel 4"/>
          <p:cNvSpPr>
            <a:spLocks noGrp="1"/>
          </p:cNvSpPr>
          <p:nvPr>
            <p:ph type="title"/>
          </p:nvPr>
        </p:nvSpPr>
        <p:spPr>
          <a:xfrm>
            <a:off x="319090" y="822960"/>
            <a:ext cx="8508999" cy="968003"/>
          </a:xfrm>
        </p:spPr>
        <p:txBody>
          <a:bodyPr/>
          <a:lstStyle/>
          <a:p>
            <a:r>
              <a:rPr lang="en-US" noProof="0" dirty="0"/>
              <a:t>Real-Time Object Detection for Autonomous Driving: An Empirical Study in a Small-Scale Urban Environment</a:t>
            </a:r>
          </a:p>
        </p:txBody>
      </p:sp>
      <p:sp>
        <p:nvSpPr>
          <p:cNvPr id="3" name="Inhaltsplatzhalter 2"/>
          <p:cNvSpPr>
            <a:spLocks noGrp="1"/>
          </p:cNvSpPr>
          <p:nvPr>
            <p:ph idx="10"/>
          </p:nvPr>
        </p:nvSpPr>
        <p:spPr>
          <a:xfrm>
            <a:off x="317500" y="1889436"/>
            <a:ext cx="8508999" cy="1662757"/>
          </a:xfrm>
        </p:spPr>
        <p:txBody>
          <a:bodyPr/>
          <a:lstStyle/>
          <a:p>
            <a:r>
              <a:rPr lang="en-US" noProof="0" dirty="0"/>
              <a:t>Krittin Chaowakarn</a:t>
            </a:r>
          </a:p>
          <a:p>
            <a:r>
              <a:rPr lang="en-US" dirty="0"/>
              <a:t>Bachelor’s Thesis</a:t>
            </a:r>
            <a:endParaRPr lang="en-US" noProof="0" dirty="0"/>
          </a:p>
          <a:p>
            <a:r>
              <a:rPr lang="en-US" noProof="0" dirty="0"/>
              <a:t>Technical University of Munich</a:t>
            </a:r>
          </a:p>
          <a:p>
            <a:r>
              <a:rPr lang="en-US" noProof="0" dirty="0"/>
              <a:t>TUM School of Computation, Information, and Technology</a:t>
            </a:r>
          </a:p>
          <a:p>
            <a:r>
              <a:rPr lang="en-US" noProof="0" dirty="0"/>
              <a:t>Chair of Integrated Systems</a:t>
            </a:r>
          </a:p>
          <a:p>
            <a:r>
              <a:rPr lang="en-US" noProof="0" dirty="0"/>
              <a:t>Munich, September 10,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E94DF-0C6F-A819-72EC-BE6684D30B31}"/>
              </a:ext>
            </a:extLst>
          </p:cNvPr>
          <p:cNvSpPr>
            <a:spLocks noGrp="1"/>
          </p:cNvSpPr>
          <p:nvPr>
            <p:ph type="title"/>
          </p:nvPr>
        </p:nvSpPr>
        <p:spPr>
          <a:xfrm>
            <a:off x="319090" y="972000"/>
            <a:ext cx="8508999" cy="380810"/>
          </a:xfrm>
        </p:spPr>
        <p:txBody>
          <a:bodyPr/>
          <a:lstStyle/>
          <a:p>
            <a:r>
              <a:rPr lang="en-US" dirty="0"/>
              <a:t>Datasets</a:t>
            </a:r>
          </a:p>
        </p:txBody>
      </p:sp>
      <p:sp>
        <p:nvSpPr>
          <p:cNvPr id="4" name="Slide Number Placeholder 3">
            <a:extLst>
              <a:ext uri="{FF2B5EF4-FFF2-40B4-BE49-F238E27FC236}">
                <a16:creationId xmlns:a16="http://schemas.microsoft.com/office/drawing/2014/main" id="{73D72EBA-9DE1-FF23-A2CE-C31A69F51284}"/>
              </a:ext>
            </a:extLst>
          </p:cNvPr>
          <p:cNvSpPr>
            <a:spLocks noGrp="1"/>
          </p:cNvSpPr>
          <p:nvPr>
            <p:ph type="sldNum" sz="quarter" idx="15"/>
          </p:nvPr>
        </p:nvSpPr>
        <p:spPr/>
        <p:txBody>
          <a:bodyPr/>
          <a:lstStyle/>
          <a:p>
            <a:fld id="{CE58CB1E-F828-4F11-99E0-327109AF9DA4}" type="slidenum">
              <a:rPr lang="de-DE" smtClean="0"/>
              <a:pPr/>
              <a:t>10</a:t>
            </a:fld>
            <a:endParaRPr lang="de-DE" dirty="0"/>
          </a:p>
        </p:txBody>
      </p:sp>
      <p:sp>
        <p:nvSpPr>
          <p:cNvPr id="5" name="Footer Placeholder 4">
            <a:extLst>
              <a:ext uri="{FF2B5EF4-FFF2-40B4-BE49-F238E27FC236}">
                <a16:creationId xmlns:a16="http://schemas.microsoft.com/office/drawing/2014/main" id="{0E3BFE2D-22AB-5F21-7FEA-16E0A618BD7A}"/>
              </a:ext>
            </a:extLst>
          </p:cNvPr>
          <p:cNvSpPr>
            <a:spLocks noGrp="1"/>
          </p:cNvSpPr>
          <p:nvPr>
            <p:ph type="ftr" sz="quarter" idx="16"/>
          </p:nvPr>
        </p:nvSpPr>
        <p:spPr/>
        <p:txBody>
          <a:bodyPr/>
          <a:lstStyle/>
          <a:p>
            <a:r>
              <a:rPr lang="en-US" noProof="0" dirty="0"/>
              <a:t>Krittin Chaowakarn | Bachelor’s Thesis</a:t>
            </a:r>
          </a:p>
        </p:txBody>
      </p:sp>
      <p:sp>
        <p:nvSpPr>
          <p:cNvPr id="6" name="Content Placeholder 5">
            <a:extLst>
              <a:ext uri="{FF2B5EF4-FFF2-40B4-BE49-F238E27FC236}">
                <a16:creationId xmlns:a16="http://schemas.microsoft.com/office/drawing/2014/main" id="{656800FC-197A-87F9-AF52-AF6BF3098251}"/>
              </a:ext>
            </a:extLst>
          </p:cNvPr>
          <p:cNvSpPr>
            <a:spLocks noGrp="1"/>
          </p:cNvSpPr>
          <p:nvPr>
            <p:ph sz="quarter" idx="18"/>
          </p:nvPr>
        </p:nvSpPr>
        <p:spPr>
          <a:xfrm>
            <a:off x="311162" y="1738579"/>
            <a:ext cx="4188333" cy="2547074"/>
          </a:xfrm>
        </p:spPr>
        <p:txBody>
          <a:bodyPr/>
          <a:lstStyle/>
          <a:p>
            <a:r>
              <a:rPr lang="en-US" dirty="0"/>
              <a:t>Open-Source Dataset from </a:t>
            </a:r>
            <a:r>
              <a:rPr lang="en-US" dirty="0" err="1"/>
              <a:t>Duckietown</a:t>
            </a:r>
            <a:r>
              <a:rPr lang="en-US" dirty="0"/>
              <a:t> [3]</a:t>
            </a:r>
          </a:p>
          <a:p>
            <a:endParaRPr lang="en-US" dirty="0"/>
          </a:p>
          <a:p>
            <a:r>
              <a:rPr lang="en-US" dirty="0"/>
              <a:t>7 Classes: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4" name="Content Placeholder 5">
            <a:extLst>
              <a:ext uri="{FF2B5EF4-FFF2-40B4-BE49-F238E27FC236}">
                <a16:creationId xmlns:a16="http://schemas.microsoft.com/office/drawing/2014/main" id="{B8A31B20-C3F6-BC3F-F82C-D87DE33E2E7D}"/>
              </a:ext>
            </a:extLst>
          </p:cNvPr>
          <p:cNvSpPr txBox="1">
            <a:spLocks/>
          </p:cNvSpPr>
          <p:nvPr/>
        </p:nvSpPr>
        <p:spPr>
          <a:xfrm>
            <a:off x="4691576" y="1685806"/>
            <a:ext cx="4127504" cy="3055005"/>
          </a:xfrm>
          <a:prstGeom prst="rect">
            <a:avLst/>
          </a:prstGeom>
        </p:spPr>
        <p:txBody>
          <a:bodyPr lIns="0" rIns="0"/>
          <a:lstStyle>
            <a:lvl1pPr algn="l" rtl="0" eaLnBrk="0" fontAlgn="base" hangingPunct="0">
              <a:lnSpc>
                <a:spcPct val="100000"/>
              </a:lnSpc>
              <a:spcBef>
                <a:spcPct val="0"/>
              </a:spcBef>
              <a:spcAft>
                <a:spcPct val="0"/>
              </a:spcAft>
              <a:defRPr lang="de-DE" sz="1400" kern="1200" noProof="0" dirty="0" smtClean="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4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baseline="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700"/>
              </a:spcAft>
            </a:pPr>
            <a:r>
              <a:rPr lang="en-US" dirty="0"/>
              <a:t>Key difference from our lab:</a:t>
            </a:r>
          </a:p>
          <a:p>
            <a:pPr marL="342900" indent="-342900">
              <a:spcAft>
                <a:spcPts val="700"/>
              </a:spcAft>
              <a:buAutoNum type="arabicPeriod"/>
            </a:pPr>
            <a:r>
              <a:rPr lang="en-US" dirty="0"/>
              <a:t>New </a:t>
            </a:r>
            <a:r>
              <a:rPr lang="en-US" dirty="0" err="1"/>
              <a:t>Duckiebot</a:t>
            </a:r>
            <a:r>
              <a:rPr lang="en-US" dirty="0"/>
              <a:t> design</a:t>
            </a:r>
          </a:p>
          <a:p>
            <a:pPr marL="342900" indent="-342900">
              <a:spcAft>
                <a:spcPts val="700"/>
              </a:spcAft>
              <a:buAutoNum type="arabicPeriod"/>
            </a:pPr>
            <a:r>
              <a:rPr lang="en-US" dirty="0"/>
              <a:t>Just three classes</a:t>
            </a:r>
          </a:p>
          <a:p>
            <a:pPr marL="342900" indent="-342900">
              <a:spcAft>
                <a:spcPts val="700"/>
              </a:spcAft>
              <a:buAutoNum type="arabicPeriod"/>
            </a:pPr>
            <a:r>
              <a:rPr lang="en-US" dirty="0"/>
              <a:t>Lighting conditions</a:t>
            </a:r>
          </a:p>
        </p:txBody>
      </p:sp>
      <p:grpSp>
        <p:nvGrpSpPr>
          <p:cNvPr id="21" name="Group 20">
            <a:extLst>
              <a:ext uri="{FF2B5EF4-FFF2-40B4-BE49-F238E27FC236}">
                <a16:creationId xmlns:a16="http://schemas.microsoft.com/office/drawing/2014/main" id="{576F7C3B-D886-147F-74C9-789B46080492}"/>
              </a:ext>
            </a:extLst>
          </p:cNvPr>
          <p:cNvGrpSpPr/>
          <p:nvPr/>
        </p:nvGrpSpPr>
        <p:grpSpPr>
          <a:xfrm>
            <a:off x="263250" y="2632328"/>
            <a:ext cx="3852395" cy="1937991"/>
            <a:chOff x="288236" y="3135873"/>
            <a:chExt cx="3351734" cy="1686128"/>
          </a:xfrm>
        </p:grpSpPr>
        <p:pic>
          <p:nvPicPr>
            <p:cNvPr id="8" name="Picture 7">
              <a:extLst>
                <a:ext uri="{FF2B5EF4-FFF2-40B4-BE49-F238E27FC236}">
                  <a16:creationId xmlns:a16="http://schemas.microsoft.com/office/drawing/2014/main" id="{811AB72E-7B2F-73DD-46AF-ABEB0CECCAE5}"/>
                </a:ext>
              </a:extLst>
            </p:cNvPr>
            <p:cNvPicPr>
              <a:picLocks noChangeAspect="1"/>
            </p:cNvPicPr>
            <p:nvPr/>
          </p:nvPicPr>
          <p:blipFill>
            <a:blip r:embed="rId3"/>
            <a:stretch>
              <a:fillRect/>
            </a:stretch>
          </p:blipFill>
          <p:spPr>
            <a:xfrm>
              <a:off x="2723989" y="3136056"/>
              <a:ext cx="794262" cy="760607"/>
            </a:xfrm>
            <a:prstGeom prst="rect">
              <a:avLst/>
            </a:prstGeom>
          </p:spPr>
        </p:pic>
        <p:pic>
          <p:nvPicPr>
            <p:cNvPr id="1026" name="Picture 2">
              <a:extLst>
                <a:ext uri="{FF2B5EF4-FFF2-40B4-BE49-F238E27FC236}">
                  <a16:creationId xmlns:a16="http://schemas.microsoft.com/office/drawing/2014/main" id="{92377CE6-0CBE-F606-AFCC-4DC614FA7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07" y="4063070"/>
              <a:ext cx="756755" cy="7567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B24F576-0310-FCB7-423C-0F191967C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473" y="3135873"/>
              <a:ext cx="756754" cy="760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C92977A-35D0-56F2-9755-43881DDE9B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473" y="4021582"/>
              <a:ext cx="756754" cy="756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72BF135-CB2C-33A5-F853-E4BCFE14E78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062" t="23707" r="13789" b="5621"/>
            <a:stretch>
              <a:fillRect/>
            </a:stretch>
          </p:blipFill>
          <p:spPr bwMode="auto">
            <a:xfrm>
              <a:off x="288236" y="3143122"/>
              <a:ext cx="1048246" cy="7607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D6A4BB6-BC20-2453-0806-3498EA8B41EF}"/>
                </a:ext>
              </a:extLst>
            </p:cNvPr>
            <p:cNvPicPr>
              <a:picLocks noChangeAspect="1"/>
            </p:cNvPicPr>
            <p:nvPr/>
          </p:nvPicPr>
          <p:blipFill>
            <a:blip r:embed="rId8"/>
            <a:stretch>
              <a:fillRect/>
            </a:stretch>
          </p:blipFill>
          <p:spPr>
            <a:xfrm>
              <a:off x="2845708" y="4021582"/>
              <a:ext cx="794262" cy="800419"/>
            </a:xfrm>
            <a:prstGeom prst="rect">
              <a:avLst/>
            </a:prstGeom>
          </p:spPr>
        </p:pic>
      </p:grpSp>
      <p:cxnSp>
        <p:nvCxnSpPr>
          <p:cNvPr id="18" name="Straight Connector 17">
            <a:extLst>
              <a:ext uri="{FF2B5EF4-FFF2-40B4-BE49-F238E27FC236}">
                <a16:creationId xmlns:a16="http://schemas.microsoft.com/office/drawing/2014/main" id="{850A473B-4778-F5C6-63EA-9FA7636B9E9C}"/>
              </a:ext>
            </a:extLst>
          </p:cNvPr>
          <p:cNvCxnSpPr>
            <a:cxnSpLocks/>
          </p:cNvCxnSpPr>
          <p:nvPr/>
        </p:nvCxnSpPr>
        <p:spPr>
          <a:xfrm flipV="1">
            <a:off x="4377400" y="1441938"/>
            <a:ext cx="0" cy="3465819"/>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3CA6EA76-BA9C-1844-06E1-2C3ED6306C9B}"/>
              </a:ext>
            </a:extLst>
          </p:cNvPr>
          <p:cNvSpPr txBox="1"/>
          <p:nvPr/>
        </p:nvSpPr>
        <p:spPr>
          <a:xfrm>
            <a:off x="5491247" y="4285653"/>
            <a:ext cx="2519921" cy="168829"/>
          </a:xfrm>
          <a:prstGeom prst="rect">
            <a:avLst/>
          </a:prstGeom>
          <a:noFill/>
        </p:spPr>
        <p:txBody>
          <a:bodyPr wrap="none" lIns="0" tIns="0" rIns="0" bIns="0" rtlCol="0">
            <a:spAutoFit/>
          </a:bodyPr>
          <a:lstStyle/>
          <a:p>
            <a:pPr>
              <a:lnSpc>
                <a:spcPct val="114000"/>
              </a:lnSpc>
            </a:pPr>
            <a:r>
              <a:rPr lang="en-US" sz="1050" dirty="0">
                <a:latin typeface="+mn-lt"/>
              </a:rPr>
              <a:t>All images in this slide can be found on [4]</a:t>
            </a:r>
          </a:p>
        </p:txBody>
      </p:sp>
      <p:grpSp>
        <p:nvGrpSpPr>
          <p:cNvPr id="13" name="Group 12">
            <a:extLst>
              <a:ext uri="{FF2B5EF4-FFF2-40B4-BE49-F238E27FC236}">
                <a16:creationId xmlns:a16="http://schemas.microsoft.com/office/drawing/2014/main" id="{D9BE0346-38D9-BAEE-7567-4B1E5CE0FC90}"/>
              </a:ext>
            </a:extLst>
          </p:cNvPr>
          <p:cNvGrpSpPr/>
          <p:nvPr/>
        </p:nvGrpSpPr>
        <p:grpSpPr>
          <a:xfrm>
            <a:off x="5660951" y="3065270"/>
            <a:ext cx="2216306" cy="955812"/>
            <a:chOff x="4633398" y="3395252"/>
            <a:chExt cx="2216306" cy="955812"/>
          </a:xfrm>
        </p:grpSpPr>
        <p:pic>
          <p:nvPicPr>
            <p:cNvPr id="11" name="Picture 6">
              <a:extLst>
                <a:ext uri="{FF2B5EF4-FFF2-40B4-BE49-F238E27FC236}">
                  <a16:creationId xmlns:a16="http://schemas.microsoft.com/office/drawing/2014/main" id="{9A481DCE-4ACA-68BA-FF9D-565E91441B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8924" y="3395252"/>
              <a:ext cx="950780" cy="9507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5CF1FD2-45FE-4A11-C966-C3D4B9C9A110}"/>
                </a:ext>
              </a:extLst>
            </p:cNvPr>
            <p:cNvPicPr>
              <a:picLocks noChangeAspect="1"/>
            </p:cNvPicPr>
            <p:nvPr/>
          </p:nvPicPr>
          <p:blipFill>
            <a:blip r:embed="rId9"/>
            <a:stretch>
              <a:fillRect/>
            </a:stretch>
          </p:blipFill>
          <p:spPr>
            <a:xfrm>
              <a:off x="4633398" y="3395252"/>
              <a:ext cx="1006349" cy="955812"/>
            </a:xfrm>
            <a:prstGeom prst="rect">
              <a:avLst/>
            </a:prstGeom>
          </p:spPr>
        </p:pic>
      </p:grpSp>
    </p:spTree>
    <p:extLst>
      <p:ext uri="{BB962C8B-B14F-4D97-AF65-F5344CB8AC3E}">
        <p14:creationId xmlns:p14="http://schemas.microsoft.com/office/powerpoint/2010/main" val="3855490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605564-2E5D-0D4C-D27E-E3E281500421}"/>
              </a:ext>
            </a:extLst>
          </p:cNvPr>
          <p:cNvSpPr>
            <a:spLocks noGrp="1"/>
          </p:cNvSpPr>
          <p:nvPr>
            <p:ph type="title"/>
          </p:nvPr>
        </p:nvSpPr>
        <p:spPr>
          <a:xfrm>
            <a:off x="319090" y="972000"/>
            <a:ext cx="8508999" cy="380810"/>
          </a:xfrm>
        </p:spPr>
        <p:txBody>
          <a:bodyPr/>
          <a:lstStyle/>
          <a:p>
            <a:r>
              <a:rPr lang="en-US" dirty="0"/>
              <a:t>Datasets</a:t>
            </a:r>
          </a:p>
        </p:txBody>
      </p:sp>
      <p:sp>
        <p:nvSpPr>
          <p:cNvPr id="4" name="Slide Number Placeholder 3">
            <a:extLst>
              <a:ext uri="{FF2B5EF4-FFF2-40B4-BE49-F238E27FC236}">
                <a16:creationId xmlns:a16="http://schemas.microsoft.com/office/drawing/2014/main" id="{5E6FC6AE-BD63-CFA8-B156-2DB406D95BE8}"/>
              </a:ext>
            </a:extLst>
          </p:cNvPr>
          <p:cNvSpPr>
            <a:spLocks noGrp="1"/>
          </p:cNvSpPr>
          <p:nvPr>
            <p:ph type="sldNum" sz="quarter" idx="15"/>
          </p:nvPr>
        </p:nvSpPr>
        <p:spPr/>
        <p:txBody>
          <a:bodyPr/>
          <a:lstStyle/>
          <a:p>
            <a:fld id="{CE58CB1E-F828-4F11-99E0-327109AF9DA4}" type="slidenum">
              <a:rPr lang="de-DE" smtClean="0"/>
              <a:pPr/>
              <a:t>11</a:t>
            </a:fld>
            <a:endParaRPr lang="de-DE" dirty="0"/>
          </a:p>
        </p:txBody>
      </p:sp>
      <p:sp>
        <p:nvSpPr>
          <p:cNvPr id="5" name="Footer Placeholder 4">
            <a:extLst>
              <a:ext uri="{FF2B5EF4-FFF2-40B4-BE49-F238E27FC236}">
                <a16:creationId xmlns:a16="http://schemas.microsoft.com/office/drawing/2014/main" id="{1CA6D78C-465A-0877-378C-91620910D51C}"/>
              </a:ext>
            </a:extLst>
          </p:cNvPr>
          <p:cNvSpPr>
            <a:spLocks noGrp="1"/>
          </p:cNvSpPr>
          <p:nvPr>
            <p:ph type="ftr" sz="quarter" idx="16"/>
          </p:nvPr>
        </p:nvSpPr>
        <p:spPr/>
        <p:txBody>
          <a:bodyPr/>
          <a:lstStyle/>
          <a:p>
            <a:r>
              <a:rPr lang="en-US" noProof="0"/>
              <a:t>Krittin Chaowakarn | Bachelor’s Thesis</a:t>
            </a:r>
            <a:endParaRPr lang="en-US" noProof="0" dirty="0"/>
          </a:p>
        </p:txBody>
      </p:sp>
      <p:sp>
        <p:nvSpPr>
          <p:cNvPr id="6" name="Content Placeholder 5">
            <a:extLst>
              <a:ext uri="{FF2B5EF4-FFF2-40B4-BE49-F238E27FC236}">
                <a16:creationId xmlns:a16="http://schemas.microsoft.com/office/drawing/2014/main" id="{57B3C355-7B9E-CC7D-E9D8-38863F7692B0}"/>
              </a:ext>
            </a:extLst>
          </p:cNvPr>
          <p:cNvSpPr>
            <a:spLocks noGrp="1"/>
          </p:cNvSpPr>
          <p:nvPr>
            <p:ph sz="quarter" idx="18"/>
          </p:nvPr>
        </p:nvSpPr>
        <p:spPr>
          <a:xfrm>
            <a:off x="329788" y="1781328"/>
            <a:ext cx="2672430" cy="2547074"/>
          </a:xfrm>
        </p:spPr>
        <p:txBody>
          <a:bodyPr/>
          <a:lstStyle/>
          <a:p>
            <a:pPr algn="ctr"/>
            <a:r>
              <a:rPr lang="en-US" dirty="0"/>
              <a:t>The Open-Source Dataset</a:t>
            </a:r>
          </a:p>
        </p:txBody>
      </p:sp>
      <p:sp>
        <p:nvSpPr>
          <p:cNvPr id="12" name="Content Placeholder 5">
            <a:extLst>
              <a:ext uri="{FF2B5EF4-FFF2-40B4-BE49-F238E27FC236}">
                <a16:creationId xmlns:a16="http://schemas.microsoft.com/office/drawing/2014/main" id="{B3813922-BD18-72D3-4392-1E4EFEE5FABF}"/>
              </a:ext>
            </a:extLst>
          </p:cNvPr>
          <p:cNvSpPr txBox="1">
            <a:spLocks/>
          </p:cNvSpPr>
          <p:nvPr/>
        </p:nvSpPr>
        <p:spPr>
          <a:xfrm>
            <a:off x="3458169" y="1798023"/>
            <a:ext cx="2699900" cy="2547074"/>
          </a:xfrm>
          <a:prstGeom prst="rect">
            <a:avLst/>
          </a:prstGeom>
        </p:spPr>
        <p:txBody>
          <a:bodyPr lIns="0" rIns="0"/>
          <a:lstStyle>
            <a:lvl1pPr algn="l" rtl="0" eaLnBrk="0" fontAlgn="base" hangingPunct="0">
              <a:lnSpc>
                <a:spcPct val="100000"/>
              </a:lnSpc>
              <a:spcBef>
                <a:spcPct val="0"/>
              </a:spcBef>
              <a:spcAft>
                <a:spcPct val="0"/>
              </a:spcAft>
              <a:defRPr lang="de-DE" sz="1400" kern="1200" noProof="0" dirty="0" smtClean="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4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baseline="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Our Environment</a:t>
            </a:r>
          </a:p>
        </p:txBody>
      </p:sp>
      <p:pic>
        <p:nvPicPr>
          <p:cNvPr id="14" name="Picture 13" descr="A red light on a street&#10;&#10;AI-generated content may be incorrect.">
            <a:extLst>
              <a:ext uri="{FF2B5EF4-FFF2-40B4-BE49-F238E27FC236}">
                <a16:creationId xmlns:a16="http://schemas.microsoft.com/office/drawing/2014/main" id="{574964B0-F80F-2F03-577D-D712B58ADB6B}"/>
              </a:ext>
            </a:extLst>
          </p:cNvPr>
          <p:cNvPicPr>
            <a:picLocks noChangeAspect="1"/>
          </p:cNvPicPr>
          <p:nvPr/>
        </p:nvPicPr>
        <p:blipFill>
          <a:blip r:embed="rId3"/>
          <a:stretch>
            <a:fillRect/>
          </a:stretch>
        </p:blipFill>
        <p:spPr>
          <a:xfrm>
            <a:off x="329788" y="2263262"/>
            <a:ext cx="1248464" cy="936348"/>
          </a:xfrm>
          <a:prstGeom prst="rect">
            <a:avLst/>
          </a:prstGeom>
        </p:spPr>
      </p:pic>
      <p:pic>
        <p:nvPicPr>
          <p:cNvPr id="16" name="Picture 15" descr="A yellow rubber duck on a road&#10;&#10;AI-generated content may be incorrect.">
            <a:extLst>
              <a:ext uri="{FF2B5EF4-FFF2-40B4-BE49-F238E27FC236}">
                <a16:creationId xmlns:a16="http://schemas.microsoft.com/office/drawing/2014/main" id="{D14A114A-1F61-13B7-D23C-B421E135C75F}"/>
              </a:ext>
            </a:extLst>
          </p:cNvPr>
          <p:cNvPicPr>
            <a:picLocks noChangeAspect="1"/>
          </p:cNvPicPr>
          <p:nvPr/>
        </p:nvPicPr>
        <p:blipFill>
          <a:blip r:embed="rId4"/>
          <a:stretch>
            <a:fillRect/>
          </a:stretch>
        </p:blipFill>
        <p:spPr>
          <a:xfrm>
            <a:off x="1753753" y="3330864"/>
            <a:ext cx="1248465" cy="936348"/>
          </a:xfrm>
          <a:prstGeom prst="rect">
            <a:avLst/>
          </a:prstGeom>
        </p:spPr>
      </p:pic>
      <p:pic>
        <p:nvPicPr>
          <p:cNvPr id="20" name="Picture 19" descr="A vehicle in a tunnel&#10;&#10;AI-generated content may be incorrect.">
            <a:extLst>
              <a:ext uri="{FF2B5EF4-FFF2-40B4-BE49-F238E27FC236}">
                <a16:creationId xmlns:a16="http://schemas.microsoft.com/office/drawing/2014/main" id="{A2368A49-FBE5-4A63-FE0F-017059594211}"/>
              </a:ext>
            </a:extLst>
          </p:cNvPr>
          <p:cNvPicPr>
            <a:picLocks noChangeAspect="1"/>
          </p:cNvPicPr>
          <p:nvPr/>
        </p:nvPicPr>
        <p:blipFill>
          <a:blip r:embed="rId5"/>
          <a:stretch>
            <a:fillRect/>
          </a:stretch>
        </p:blipFill>
        <p:spPr>
          <a:xfrm>
            <a:off x="1753752" y="2263261"/>
            <a:ext cx="1248466" cy="936349"/>
          </a:xfrm>
          <a:prstGeom prst="rect">
            <a:avLst/>
          </a:prstGeom>
        </p:spPr>
      </p:pic>
      <p:pic>
        <p:nvPicPr>
          <p:cNvPr id="22" name="Picture 21" descr="A close-up of a road&#10;&#10;AI-generated content may be incorrect.">
            <a:extLst>
              <a:ext uri="{FF2B5EF4-FFF2-40B4-BE49-F238E27FC236}">
                <a16:creationId xmlns:a16="http://schemas.microsoft.com/office/drawing/2014/main" id="{7DE9265F-A8A1-1766-A4AC-BC9CC67CBC70}"/>
              </a:ext>
            </a:extLst>
          </p:cNvPr>
          <p:cNvPicPr>
            <a:picLocks noChangeAspect="1"/>
          </p:cNvPicPr>
          <p:nvPr/>
        </p:nvPicPr>
        <p:blipFill>
          <a:blip r:embed="rId6"/>
          <a:stretch>
            <a:fillRect/>
          </a:stretch>
        </p:blipFill>
        <p:spPr>
          <a:xfrm>
            <a:off x="319090" y="3330864"/>
            <a:ext cx="1248466" cy="936350"/>
          </a:xfrm>
          <a:prstGeom prst="rect">
            <a:avLst/>
          </a:prstGeom>
        </p:spPr>
      </p:pic>
      <p:pic>
        <p:nvPicPr>
          <p:cNvPr id="24" name="Picture 23" descr="A close-up of a toy track&#10;&#10;AI-generated content may be incorrect.">
            <a:extLst>
              <a:ext uri="{FF2B5EF4-FFF2-40B4-BE49-F238E27FC236}">
                <a16:creationId xmlns:a16="http://schemas.microsoft.com/office/drawing/2014/main" id="{43FF8F82-C2CE-31A4-040C-2C3E65926C7A}"/>
              </a:ext>
            </a:extLst>
          </p:cNvPr>
          <p:cNvPicPr>
            <a:picLocks noChangeAspect="1"/>
          </p:cNvPicPr>
          <p:nvPr/>
        </p:nvPicPr>
        <p:blipFill>
          <a:blip r:embed="rId7"/>
          <a:stretch>
            <a:fillRect/>
          </a:stretch>
        </p:blipFill>
        <p:spPr>
          <a:xfrm>
            <a:off x="3483101" y="3330864"/>
            <a:ext cx="1226206" cy="919654"/>
          </a:xfrm>
          <a:prstGeom prst="rect">
            <a:avLst/>
          </a:prstGeom>
        </p:spPr>
      </p:pic>
      <p:pic>
        <p:nvPicPr>
          <p:cNvPr id="26" name="Picture 25" descr="A person sitting on a chair next to a toy car&#10;&#10;AI-generated content may be incorrect.">
            <a:extLst>
              <a:ext uri="{FF2B5EF4-FFF2-40B4-BE49-F238E27FC236}">
                <a16:creationId xmlns:a16="http://schemas.microsoft.com/office/drawing/2014/main" id="{7C1E9BEA-F2AA-93D8-0753-18C98FB912FA}"/>
              </a:ext>
            </a:extLst>
          </p:cNvPr>
          <p:cNvPicPr>
            <a:picLocks noChangeAspect="1"/>
          </p:cNvPicPr>
          <p:nvPr/>
        </p:nvPicPr>
        <p:blipFill>
          <a:blip r:embed="rId8"/>
          <a:stretch>
            <a:fillRect/>
          </a:stretch>
        </p:blipFill>
        <p:spPr>
          <a:xfrm>
            <a:off x="4904256" y="3330864"/>
            <a:ext cx="1243114" cy="932336"/>
          </a:xfrm>
          <a:prstGeom prst="rect">
            <a:avLst/>
          </a:prstGeom>
        </p:spPr>
      </p:pic>
      <p:pic>
        <p:nvPicPr>
          <p:cNvPr id="28" name="Picture 27" descr="A toy car on a road&#10;&#10;AI-generated content may be incorrect.">
            <a:extLst>
              <a:ext uri="{FF2B5EF4-FFF2-40B4-BE49-F238E27FC236}">
                <a16:creationId xmlns:a16="http://schemas.microsoft.com/office/drawing/2014/main" id="{BC912F77-09AA-4E24-2845-81F5991821F1}"/>
              </a:ext>
            </a:extLst>
          </p:cNvPr>
          <p:cNvPicPr>
            <a:picLocks noChangeAspect="1"/>
          </p:cNvPicPr>
          <p:nvPr/>
        </p:nvPicPr>
        <p:blipFill>
          <a:blip r:embed="rId9"/>
          <a:stretch>
            <a:fillRect/>
          </a:stretch>
        </p:blipFill>
        <p:spPr>
          <a:xfrm>
            <a:off x="4914953" y="2263261"/>
            <a:ext cx="1243115" cy="932336"/>
          </a:xfrm>
          <a:prstGeom prst="rect">
            <a:avLst/>
          </a:prstGeom>
        </p:spPr>
      </p:pic>
      <p:pic>
        <p:nvPicPr>
          <p:cNvPr id="30" name="Picture 29" descr="A toy cart with rubber ducks on a road&#10;&#10;AI-generated content may be incorrect.">
            <a:extLst>
              <a:ext uri="{FF2B5EF4-FFF2-40B4-BE49-F238E27FC236}">
                <a16:creationId xmlns:a16="http://schemas.microsoft.com/office/drawing/2014/main" id="{A198AA3A-59F2-DA6F-39B6-043D62F9C3B0}"/>
              </a:ext>
            </a:extLst>
          </p:cNvPr>
          <p:cNvPicPr>
            <a:picLocks noChangeAspect="1"/>
          </p:cNvPicPr>
          <p:nvPr/>
        </p:nvPicPr>
        <p:blipFill>
          <a:blip r:embed="rId10"/>
          <a:stretch>
            <a:fillRect/>
          </a:stretch>
        </p:blipFill>
        <p:spPr>
          <a:xfrm>
            <a:off x="3483372" y="2267273"/>
            <a:ext cx="1243114" cy="932336"/>
          </a:xfrm>
          <a:prstGeom prst="rect">
            <a:avLst/>
          </a:prstGeom>
        </p:spPr>
      </p:pic>
      <p:cxnSp>
        <p:nvCxnSpPr>
          <p:cNvPr id="35" name="Straight Connector 34">
            <a:extLst>
              <a:ext uri="{FF2B5EF4-FFF2-40B4-BE49-F238E27FC236}">
                <a16:creationId xmlns:a16="http://schemas.microsoft.com/office/drawing/2014/main" id="{6230D56B-B8B5-AD34-39BF-F7853527079F}"/>
              </a:ext>
            </a:extLst>
          </p:cNvPr>
          <p:cNvCxnSpPr>
            <a:cxnSpLocks/>
          </p:cNvCxnSpPr>
          <p:nvPr/>
        </p:nvCxnSpPr>
        <p:spPr>
          <a:xfrm>
            <a:off x="3222396" y="1728556"/>
            <a:ext cx="0" cy="2689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4447D8EF-ED8A-86A4-692E-57A7A5118656}"/>
              </a:ext>
            </a:extLst>
          </p:cNvPr>
          <p:cNvCxnSpPr>
            <a:cxnSpLocks/>
          </p:cNvCxnSpPr>
          <p:nvPr/>
        </p:nvCxnSpPr>
        <p:spPr>
          <a:xfrm>
            <a:off x="6378248" y="1728556"/>
            <a:ext cx="0" cy="2689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TextBox 37">
            <a:extLst>
              <a:ext uri="{FF2B5EF4-FFF2-40B4-BE49-F238E27FC236}">
                <a16:creationId xmlns:a16="http://schemas.microsoft.com/office/drawing/2014/main" id="{4210A8A2-B26B-A951-3CD2-488329F24477}"/>
              </a:ext>
            </a:extLst>
          </p:cNvPr>
          <p:cNvSpPr txBox="1"/>
          <p:nvPr/>
        </p:nvSpPr>
        <p:spPr>
          <a:xfrm>
            <a:off x="6598432" y="1798023"/>
            <a:ext cx="2231636" cy="2189702"/>
          </a:xfrm>
          <a:prstGeom prst="rect">
            <a:avLst/>
          </a:prstGeom>
          <a:noFill/>
        </p:spPr>
        <p:txBody>
          <a:bodyPr wrap="square" lIns="0" tIns="0" rIns="0" bIns="0" rtlCol="0">
            <a:spAutoFit/>
          </a:bodyPr>
          <a:lstStyle/>
          <a:p>
            <a:pPr>
              <a:lnSpc>
                <a:spcPct val="114000"/>
              </a:lnSpc>
            </a:pPr>
            <a:r>
              <a:rPr lang="en-US" sz="1400" dirty="0">
                <a:latin typeface="+mn-lt"/>
              </a:rPr>
              <a:t>Possible Solutions</a:t>
            </a:r>
          </a:p>
          <a:p>
            <a:pPr marL="342900" indent="-342900">
              <a:lnSpc>
                <a:spcPct val="114000"/>
              </a:lnSpc>
              <a:buAutoNum type="arabicPeriod"/>
            </a:pPr>
            <a:endParaRPr lang="en-US" sz="1400" dirty="0">
              <a:latin typeface="+mn-lt"/>
            </a:endParaRPr>
          </a:p>
          <a:p>
            <a:pPr marL="342900" indent="-342900">
              <a:lnSpc>
                <a:spcPct val="114000"/>
              </a:lnSpc>
              <a:buAutoNum type="arabicPeriod"/>
            </a:pPr>
            <a:r>
              <a:rPr lang="en-US" sz="1400" dirty="0">
                <a:latin typeface="+mn-lt"/>
              </a:rPr>
              <a:t>Collect a new dataset (too much effort)</a:t>
            </a:r>
          </a:p>
          <a:p>
            <a:pPr marL="857250" lvl="1" indent="-400050">
              <a:lnSpc>
                <a:spcPct val="114000"/>
              </a:lnSpc>
              <a:buFont typeface="+mj-lt"/>
              <a:buAutoNum type="romanLcPeriod"/>
            </a:pPr>
            <a:r>
              <a:rPr lang="en-US" sz="1400" dirty="0">
                <a:latin typeface="+mn-lt"/>
              </a:rPr>
              <a:t>For training</a:t>
            </a:r>
          </a:p>
          <a:p>
            <a:pPr marL="857250" lvl="1" indent="-400050">
              <a:lnSpc>
                <a:spcPct val="114000"/>
              </a:lnSpc>
              <a:buFont typeface="+mj-lt"/>
              <a:buAutoNum type="romanLcPeriod"/>
            </a:pPr>
            <a:r>
              <a:rPr lang="en-US" sz="1400" dirty="0">
                <a:latin typeface="+mn-lt"/>
              </a:rPr>
              <a:t>For fine-tuning</a:t>
            </a:r>
          </a:p>
          <a:p>
            <a:pPr marL="857250" lvl="1" indent="-400050">
              <a:lnSpc>
                <a:spcPct val="114000"/>
              </a:lnSpc>
              <a:buFont typeface="+mj-lt"/>
              <a:buAutoNum type="romanLcPeriod"/>
            </a:pPr>
            <a:endParaRPr lang="en-US" sz="1400" dirty="0">
              <a:latin typeface="+mn-lt"/>
            </a:endParaRPr>
          </a:p>
          <a:p>
            <a:pPr marL="400050" indent="-400050">
              <a:lnSpc>
                <a:spcPct val="114000"/>
              </a:lnSpc>
              <a:buFont typeface="+mj-lt"/>
              <a:buAutoNum type="arabicPeriod"/>
            </a:pPr>
            <a:r>
              <a:rPr lang="en-US" sz="1400" dirty="0">
                <a:latin typeface="+mn-lt"/>
              </a:rPr>
              <a:t>Collect a little data for evaluating</a:t>
            </a:r>
          </a:p>
        </p:txBody>
      </p:sp>
    </p:spTree>
    <p:extLst>
      <p:ext uri="{BB962C8B-B14F-4D97-AF65-F5344CB8AC3E}">
        <p14:creationId xmlns:p14="http://schemas.microsoft.com/office/powerpoint/2010/main" val="2189550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CB25F4-70A6-3D06-05E9-7553D9DBA57B}"/>
              </a:ext>
            </a:extLst>
          </p:cNvPr>
          <p:cNvSpPr>
            <a:spLocks noGrp="1"/>
          </p:cNvSpPr>
          <p:nvPr>
            <p:ph type="title"/>
          </p:nvPr>
        </p:nvSpPr>
        <p:spPr>
          <a:xfrm>
            <a:off x="319090" y="972000"/>
            <a:ext cx="8508999" cy="380810"/>
          </a:xfrm>
        </p:spPr>
        <p:txBody>
          <a:bodyPr/>
          <a:lstStyle/>
          <a:p>
            <a:r>
              <a:rPr lang="en-US" dirty="0"/>
              <a:t>The Open-Source Dataset Distribution</a:t>
            </a:r>
          </a:p>
        </p:txBody>
      </p:sp>
      <p:sp>
        <p:nvSpPr>
          <p:cNvPr id="4" name="Slide Number Placeholder 3">
            <a:extLst>
              <a:ext uri="{FF2B5EF4-FFF2-40B4-BE49-F238E27FC236}">
                <a16:creationId xmlns:a16="http://schemas.microsoft.com/office/drawing/2014/main" id="{DE30F6B1-B783-60B8-7D04-4653E298A529}"/>
              </a:ext>
            </a:extLst>
          </p:cNvPr>
          <p:cNvSpPr>
            <a:spLocks noGrp="1"/>
          </p:cNvSpPr>
          <p:nvPr>
            <p:ph type="sldNum" sz="quarter" idx="11"/>
          </p:nvPr>
        </p:nvSpPr>
        <p:spPr/>
        <p:txBody>
          <a:bodyPr/>
          <a:lstStyle/>
          <a:p>
            <a:fld id="{CE58CB1E-F828-4F11-99E0-327109AF9DA4}" type="slidenum">
              <a:rPr lang="de-DE" smtClean="0"/>
              <a:pPr/>
              <a:t>12</a:t>
            </a:fld>
            <a:endParaRPr lang="de-DE" dirty="0"/>
          </a:p>
        </p:txBody>
      </p:sp>
      <p:sp>
        <p:nvSpPr>
          <p:cNvPr id="5" name="Footer Placeholder 4">
            <a:extLst>
              <a:ext uri="{FF2B5EF4-FFF2-40B4-BE49-F238E27FC236}">
                <a16:creationId xmlns:a16="http://schemas.microsoft.com/office/drawing/2014/main" id="{13E9F689-9397-6290-9252-28A2DB41FC09}"/>
              </a:ext>
            </a:extLst>
          </p:cNvPr>
          <p:cNvSpPr>
            <a:spLocks noGrp="1"/>
          </p:cNvSpPr>
          <p:nvPr>
            <p:ph type="ftr" sz="quarter" idx="12"/>
          </p:nvPr>
        </p:nvSpPr>
        <p:spPr/>
        <p:txBody>
          <a:bodyPr/>
          <a:lstStyle/>
          <a:p>
            <a:r>
              <a:rPr lang="en-US" noProof="0"/>
              <a:t>Krittin Chaowakarn | Bachelor’s Thesis</a:t>
            </a:r>
            <a:endParaRPr lang="en-US" noProof="0" dirty="0"/>
          </a:p>
        </p:txBody>
      </p:sp>
      <p:graphicFrame>
        <p:nvGraphicFramePr>
          <p:cNvPr id="28" name="Content Placeholder 24">
            <a:extLst>
              <a:ext uri="{FF2B5EF4-FFF2-40B4-BE49-F238E27FC236}">
                <a16:creationId xmlns:a16="http://schemas.microsoft.com/office/drawing/2014/main" id="{BB5AB3B9-A07B-97AC-0425-EB037E2E8723}"/>
              </a:ext>
            </a:extLst>
          </p:cNvPr>
          <p:cNvGraphicFramePr>
            <a:graphicFrameLocks/>
          </p:cNvGraphicFramePr>
          <p:nvPr>
            <p:extLst>
              <p:ext uri="{D42A27DB-BD31-4B8C-83A1-F6EECF244321}">
                <p14:modId xmlns:p14="http://schemas.microsoft.com/office/powerpoint/2010/main" val="3337029325"/>
              </p:ext>
            </p:extLst>
          </p:nvPr>
        </p:nvGraphicFramePr>
        <p:xfrm>
          <a:off x="3201682" y="1908557"/>
          <a:ext cx="2740635" cy="25431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24">
            <a:extLst>
              <a:ext uri="{FF2B5EF4-FFF2-40B4-BE49-F238E27FC236}">
                <a16:creationId xmlns:a16="http://schemas.microsoft.com/office/drawing/2014/main" id="{1F2CDC9B-E5AD-FAFF-3AA9-7F9C4781007B}"/>
              </a:ext>
            </a:extLst>
          </p:cNvPr>
          <p:cNvGraphicFramePr>
            <a:graphicFrameLocks/>
          </p:cNvGraphicFramePr>
          <p:nvPr>
            <p:extLst>
              <p:ext uri="{D42A27DB-BD31-4B8C-83A1-F6EECF244321}">
                <p14:modId xmlns:p14="http://schemas.microsoft.com/office/powerpoint/2010/main" val="1734105977"/>
              </p:ext>
            </p:extLst>
          </p:nvPr>
        </p:nvGraphicFramePr>
        <p:xfrm>
          <a:off x="5817015" y="1908555"/>
          <a:ext cx="2740635" cy="254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ontent Placeholder 24">
            <a:extLst>
              <a:ext uri="{FF2B5EF4-FFF2-40B4-BE49-F238E27FC236}">
                <a16:creationId xmlns:a16="http://schemas.microsoft.com/office/drawing/2014/main" id="{20B43B37-3040-5646-00FD-B4F46111E53C}"/>
              </a:ext>
            </a:extLst>
          </p:cNvPr>
          <p:cNvGraphicFramePr>
            <a:graphicFrameLocks/>
          </p:cNvGraphicFramePr>
          <p:nvPr>
            <p:extLst>
              <p:ext uri="{D42A27DB-BD31-4B8C-83A1-F6EECF244321}">
                <p14:modId xmlns:p14="http://schemas.microsoft.com/office/powerpoint/2010/main" val="2300112651"/>
              </p:ext>
            </p:extLst>
          </p:nvPr>
        </p:nvGraphicFramePr>
        <p:xfrm>
          <a:off x="586327" y="1908555"/>
          <a:ext cx="2740635" cy="2543175"/>
        </p:xfrm>
        <a:graphic>
          <a:graphicData uri="http://schemas.openxmlformats.org/drawingml/2006/chart">
            <c:chart xmlns:c="http://schemas.openxmlformats.org/drawingml/2006/chart" xmlns:r="http://schemas.openxmlformats.org/officeDocument/2006/relationships" r:id="rId5"/>
          </a:graphicData>
        </a:graphic>
      </p:graphicFrame>
      <p:cxnSp>
        <p:nvCxnSpPr>
          <p:cNvPr id="37" name="Straight Arrow Connector 36">
            <a:extLst>
              <a:ext uri="{FF2B5EF4-FFF2-40B4-BE49-F238E27FC236}">
                <a16:creationId xmlns:a16="http://schemas.microsoft.com/office/drawing/2014/main" id="{AAE62D0B-6C08-AB8F-941B-E3BB35B77972}"/>
              </a:ext>
            </a:extLst>
          </p:cNvPr>
          <p:cNvCxnSpPr>
            <a:cxnSpLocks/>
          </p:cNvCxnSpPr>
          <p:nvPr/>
        </p:nvCxnSpPr>
        <p:spPr>
          <a:xfrm flipH="1">
            <a:off x="2831526" y="3281155"/>
            <a:ext cx="8493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D882435-BF4F-4568-8DEF-3DFDD8D610AA}"/>
              </a:ext>
            </a:extLst>
          </p:cNvPr>
          <p:cNvCxnSpPr>
            <a:cxnSpLocks/>
          </p:cNvCxnSpPr>
          <p:nvPr/>
        </p:nvCxnSpPr>
        <p:spPr>
          <a:xfrm>
            <a:off x="5463112" y="3293531"/>
            <a:ext cx="8493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84900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34535-C4D2-D02A-038B-F833BA5DDB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C19742-26E5-5BF4-736F-BB76556F2980}"/>
              </a:ext>
            </a:extLst>
          </p:cNvPr>
          <p:cNvSpPr>
            <a:spLocks noGrp="1"/>
          </p:cNvSpPr>
          <p:nvPr>
            <p:ph type="title"/>
          </p:nvPr>
        </p:nvSpPr>
        <p:spPr>
          <a:xfrm>
            <a:off x="319090" y="972000"/>
            <a:ext cx="8508999" cy="380810"/>
          </a:xfrm>
        </p:spPr>
        <p:txBody>
          <a:bodyPr/>
          <a:lstStyle/>
          <a:p>
            <a:r>
              <a:rPr lang="en-US" dirty="0"/>
              <a:t>Data Collection and Selection Process</a:t>
            </a:r>
          </a:p>
        </p:txBody>
      </p:sp>
      <p:sp>
        <p:nvSpPr>
          <p:cNvPr id="4" name="Slide Number Placeholder 3">
            <a:extLst>
              <a:ext uri="{FF2B5EF4-FFF2-40B4-BE49-F238E27FC236}">
                <a16:creationId xmlns:a16="http://schemas.microsoft.com/office/drawing/2014/main" id="{C7FE6217-A974-5113-58A6-0989C4570086}"/>
              </a:ext>
            </a:extLst>
          </p:cNvPr>
          <p:cNvSpPr>
            <a:spLocks noGrp="1"/>
          </p:cNvSpPr>
          <p:nvPr>
            <p:ph type="sldNum" sz="quarter" idx="15"/>
          </p:nvPr>
        </p:nvSpPr>
        <p:spPr/>
        <p:txBody>
          <a:bodyPr/>
          <a:lstStyle/>
          <a:p>
            <a:fld id="{CE58CB1E-F828-4F11-99E0-327109AF9DA4}" type="slidenum">
              <a:rPr lang="de-DE" smtClean="0"/>
              <a:pPr/>
              <a:t>13</a:t>
            </a:fld>
            <a:endParaRPr lang="de-DE" dirty="0"/>
          </a:p>
        </p:txBody>
      </p:sp>
      <p:sp>
        <p:nvSpPr>
          <p:cNvPr id="5" name="Footer Placeholder 4">
            <a:extLst>
              <a:ext uri="{FF2B5EF4-FFF2-40B4-BE49-F238E27FC236}">
                <a16:creationId xmlns:a16="http://schemas.microsoft.com/office/drawing/2014/main" id="{46DADC81-6FE9-A28D-8FD8-D98D935E3AA8}"/>
              </a:ext>
            </a:extLst>
          </p:cNvPr>
          <p:cNvSpPr>
            <a:spLocks noGrp="1"/>
          </p:cNvSpPr>
          <p:nvPr>
            <p:ph type="ftr" sz="quarter" idx="16"/>
          </p:nvPr>
        </p:nvSpPr>
        <p:spPr/>
        <p:txBody>
          <a:bodyPr/>
          <a:lstStyle/>
          <a:p>
            <a:r>
              <a:rPr lang="en-US" noProof="0"/>
              <a:t>Krittin Chaowakarn | Bachelor’s Thesis</a:t>
            </a:r>
            <a:endParaRPr lang="en-US" noProof="0" dirty="0"/>
          </a:p>
        </p:txBody>
      </p:sp>
      <p:sp>
        <p:nvSpPr>
          <p:cNvPr id="6" name="Content Placeholder 5">
            <a:extLst>
              <a:ext uri="{FF2B5EF4-FFF2-40B4-BE49-F238E27FC236}">
                <a16:creationId xmlns:a16="http://schemas.microsoft.com/office/drawing/2014/main" id="{67443E82-60CE-4E2B-74A8-C53289D19DCB}"/>
              </a:ext>
            </a:extLst>
          </p:cNvPr>
          <p:cNvSpPr>
            <a:spLocks noGrp="1"/>
          </p:cNvSpPr>
          <p:nvPr>
            <p:ph sz="quarter" idx="18"/>
          </p:nvPr>
        </p:nvSpPr>
        <p:spPr>
          <a:xfrm>
            <a:off x="319090" y="1692472"/>
            <a:ext cx="4188333" cy="1385616"/>
          </a:xfrm>
        </p:spPr>
        <p:txBody>
          <a:bodyPr/>
          <a:lstStyle/>
          <a:p>
            <a:r>
              <a:rPr lang="en-US" dirty="0"/>
              <a:t>Data Collection </a:t>
            </a:r>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Automatically collect every 1 seconds</a:t>
            </a:r>
          </a:p>
          <a:p>
            <a:endParaRPr lang="en-US" dirty="0">
              <a:sym typeface="Wingdings" panose="05000000000000000000" pitchFamily="2" charset="2"/>
            </a:endParaRPr>
          </a:p>
          <a:p>
            <a:r>
              <a:rPr lang="en-US" dirty="0">
                <a:sym typeface="Wingdings" panose="05000000000000000000" pitchFamily="2" charset="2"/>
              </a:rPr>
              <a:t>Selection Process</a:t>
            </a:r>
          </a:p>
          <a:p>
            <a:pPr marL="285750" indent="-285750">
              <a:buFont typeface="Arial" panose="020B0604020202020204" pitchFamily="34" charset="0"/>
              <a:buChar char="•"/>
            </a:pPr>
            <a:r>
              <a:rPr lang="en-US" dirty="0">
                <a:sym typeface="Wingdings" panose="05000000000000000000" pitchFamily="2" charset="2"/>
              </a:rPr>
              <a:t>Use a model fine-tuned with the open-source dataset to extract feature</a:t>
            </a:r>
          </a:p>
        </p:txBody>
      </p:sp>
      <p:sp>
        <p:nvSpPr>
          <p:cNvPr id="7" name="Picture Placeholder 6">
            <a:extLst>
              <a:ext uri="{FF2B5EF4-FFF2-40B4-BE49-F238E27FC236}">
                <a16:creationId xmlns:a16="http://schemas.microsoft.com/office/drawing/2014/main" id="{09C1776D-2396-1D7C-21FD-606FE1A13C1B}"/>
              </a:ext>
            </a:extLst>
          </p:cNvPr>
          <p:cNvSpPr>
            <a:spLocks noGrp="1"/>
          </p:cNvSpPr>
          <p:nvPr>
            <p:ph type="pic" sz="quarter" idx="14"/>
          </p:nvPr>
        </p:nvSpPr>
        <p:spPr>
          <a:xfrm>
            <a:off x="5979675" y="3918976"/>
            <a:ext cx="2728650" cy="359760"/>
          </a:xfrm>
        </p:spPr>
        <p:txBody>
          <a:bodyPr/>
          <a:lstStyle/>
          <a:p>
            <a:pPr algn="ctr"/>
            <a:r>
              <a:rPr lang="en-US" dirty="0"/>
              <a:t>K-means clustering (K=100)</a:t>
            </a:r>
          </a:p>
        </p:txBody>
      </p:sp>
      <p:pic>
        <p:nvPicPr>
          <p:cNvPr id="9" name="Picture 8">
            <a:extLst>
              <a:ext uri="{FF2B5EF4-FFF2-40B4-BE49-F238E27FC236}">
                <a16:creationId xmlns:a16="http://schemas.microsoft.com/office/drawing/2014/main" id="{AA87AD60-3F66-EDD7-8739-0180AD35269F}"/>
              </a:ext>
            </a:extLst>
          </p:cNvPr>
          <p:cNvPicPr>
            <a:picLocks noChangeAspect="1"/>
          </p:cNvPicPr>
          <p:nvPr/>
        </p:nvPicPr>
        <p:blipFill>
          <a:blip r:embed="rId3"/>
          <a:stretch>
            <a:fillRect/>
          </a:stretch>
        </p:blipFill>
        <p:spPr>
          <a:xfrm>
            <a:off x="6141418" y="1692472"/>
            <a:ext cx="2405164" cy="2071981"/>
          </a:xfrm>
          <a:prstGeom prst="rect">
            <a:avLst/>
          </a:prstGeom>
        </p:spPr>
      </p:pic>
      <p:sp>
        <p:nvSpPr>
          <p:cNvPr id="10" name="Rectangle 9">
            <a:extLst>
              <a:ext uri="{FF2B5EF4-FFF2-40B4-BE49-F238E27FC236}">
                <a16:creationId xmlns:a16="http://schemas.microsoft.com/office/drawing/2014/main" id="{43E3DA0F-95DD-9542-2FB6-258DB4FC8C4A}"/>
              </a:ext>
            </a:extLst>
          </p:cNvPr>
          <p:cNvSpPr/>
          <p:nvPr/>
        </p:nvSpPr>
        <p:spPr>
          <a:xfrm>
            <a:off x="1384293" y="3381604"/>
            <a:ext cx="993540" cy="4083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pPr>
            <a:r>
              <a:rPr lang="en-US" sz="1400" dirty="0"/>
              <a:t>Backbone</a:t>
            </a:r>
          </a:p>
        </p:txBody>
      </p:sp>
      <p:sp>
        <p:nvSpPr>
          <p:cNvPr id="11" name="Rectangle 10">
            <a:extLst>
              <a:ext uri="{FF2B5EF4-FFF2-40B4-BE49-F238E27FC236}">
                <a16:creationId xmlns:a16="http://schemas.microsoft.com/office/drawing/2014/main" id="{9CA919C0-1041-1536-249C-C8520B058BB5}"/>
              </a:ext>
            </a:extLst>
          </p:cNvPr>
          <p:cNvSpPr/>
          <p:nvPr/>
        </p:nvSpPr>
        <p:spPr>
          <a:xfrm>
            <a:off x="2714083" y="3376719"/>
            <a:ext cx="1028950" cy="4083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pPr>
            <a:r>
              <a:rPr lang="en-US" sz="1400" dirty="0"/>
              <a:t>Det Head</a:t>
            </a:r>
          </a:p>
        </p:txBody>
      </p:sp>
      <p:sp>
        <p:nvSpPr>
          <p:cNvPr id="12" name="TextBox 11">
            <a:extLst>
              <a:ext uri="{FF2B5EF4-FFF2-40B4-BE49-F238E27FC236}">
                <a16:creationId xmlns:a16="http://schemas.microsoft.com/office/drawing/2014/main" id="{1B156430-4F27-023D-602E-721B09197DED}"/>
              </a:ext>
            </a:extLst>
          </p:cNvPr>
          <p:cNvSpPr txBox="1"/>
          <p:nvPr/>
        </p:nvSpPr>
        <p:spPr>
          <a:xfrm>
            <a:off x="311162" y="3365460"/>
            <a:ext cx="736881" cy="403508"/>
          </a:xfrm>
          <a:prstGeom prst="rect">
            <a:avLst/>
          </a:prstGeom>
          <a:noFill/>
        </p:spPr>
        <p:txBody>
          <a:bodyPr wrap="square" lIns="0" tIns="0" rIns="0" bIns="0" rtlCol="0" anchor="ctr">
            <a:spAutoFit/>
          </a:bodyPr>
          <a:lstStyle/>
          <a:p>
            <a:pPr algn="ctr">
              <a:lnSpc>
                <a:spcPct val="114000"/>
              </a:lnSpc>
            </a:pPr>
            <a:r>
              <a:rPr lang="en-US" sz="1200" dirty="0">
                <a:latin typeface="+mn-lt"/>
              </a:rPr>
              <a:t>Collected Images</a:t>
            </a:r>
          </a:p>
        </p:txBody>
      </p:sp>
      <p:sp>
        <p:nvSpPr>
          <p:cNvPr id="14" name="TextBox 13">
            <a:extLst>
              <a:ext uri="{FF2B5EF4-FFF2-40B4-BE49-F238E27FC236}">
                <a16:creationId xmlns:a16="http://schemas.microsoft.com/office/drawing/2014/main" id="{ECC04535-2D0E-2DE5-BC18-BBE3A0A64D1F}"/>
              </a:ext>
            </a:extLst>
          </p:cNvPr>
          <p:cNvSpPr txBox="1"/>
          <p:nvPr/>
        </p:nvSpPr>
        <p:spPr>
          <a:xfrm>
            <a:off x="4088882" y="3381604"/>
            <a:ext cx="911287" cy="403508"/>
          </a:xfrm>
          <a:prstGeom prst="rect">
            <a:avLst/>
          </a:prstGeom>
          <a:noFill/>
        </p:spPr>
        <p:txBody>
          <a:bodyPr wrap="square" lIns="0" tIns="0" rIns="0" bIns="0" rtlCol="0" anchor="ctr">
            <a:spAutoFit/>
          </a:bodyPr>
          <a:lstStyle/>
          <a:p>
            <a:pPr algn="ctr">
              <a:lnSpc>
                <a:spcPct val="114000"/>
              </a:lnSpc>
            </a:pPr>
            <a:r>
              <a:rPr lang="en-US" sz="1200" dirty="0">
                <a:latin typeface="+mn-lt"/>
              </a:rPr>
              <a:t>Prediction Results</a:t>
            </a:r>
          </a:p>
        </p:txBody>
      </p:sp>
      <p:cxnSp>
        <p:nvCxnSpPr>
          <p:cNvPr id="16" name="Straight Arrow Connector 15">
            <a:extLst>
              <a:ext uri="{FF2B5EF4-FFF2-40B4-BE49-F238E27FC236}">
                <a16:creationId xmlns:a16="http://schemas.microsoft.com/office/drawing/2014/main" id="{8A20A810-B729-7186-2C06-BCEE8C607D4A}"/>
              </a:ext>
            </a:extLst>
          </p:cNvPr>
          <p:cNvCxnSpPr>
            <a:stCxn id="12" idx="3"/>
            <a:endCxn id="10" idx="1"/>
          </p:cNvCxnSpPr>
          <p:nvPr/>
        </p:nvCxnSpPr>
        <p:spPr>
          <a:xfrm>
            <a:off x="1048043" y="3583358"/>
            <a:ext cx="336250" cy="2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5CF48A2-24CB-F9FA-1373-E8931FB12A72}"/>
              </a:ext>
            </a:extLst>
          </p:cNvPr>
          <p:cNvCxnSpPr>
            <a:stCxn id="10" idx="3"/>
            <a:endCxn id="11" idx="1"/>
          </p:cNvCxnSpPr>
          <p:nvPr/>
        </p:nvCxnSpPr>
        <p:spPr>
          <a:xfrm flipV="1">
            <a:off x="2377833" y="3580916"/>
            <a:ext cx="336250" cy="4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BF96DB-4892-064A-F360-1C392DBD2DFD}"/>
              </a:ext>
            </a:extLst>
          </p:cNvPr>
          <p:cNvCxnSpPr>
            <a:cxnSpLocks/>
            <a:stCxn id="11" idx="3"/>
            <a:endCxn id="14" idx="1"/>
          </p:cNvCxnSpPr>
          <p:nvPr/>
        </p:nvCxnSpPr>
        <p:spPr>
          <a:xfrm>
            <a:off x="3743033" y="3580916"/>
            <a:ext cx="345849" cy="2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A09A5B7-CB3F-5C43-315A-E3B691832049}"/>
              </a:ext>
            </a:extLst>
          </p:cNvPr>
          <p:cNvSpPr txBox="1"/>
          <p:nvPr/>
        </p:nvSpPr>
        <p:spPr>
          <a:xfrm>
            <a:off x="4088882" y="3984424"/>
            <a:ext cx="960524" cy="403508"/>
          </a:xfrm>
          <a:prstGeom prst="rect">
            <a:avLst/>
          </a:prstGeom>
          <a:noFill/>
        </p:spPr>
        <p:txBody>
          <a:bodyPr wrap="square" lIns="0" tIns="0" rIns="0" bIns="0" rtlCol="0" anchor="ctr">
            <a:spAutoFit/>
          </a:bodyPr>
          <a:lstStyle/>
          <a:p>
            <a:pPr algn="ctr">
              <a:lnSpc>
                <a:spcPct val="114000"/>
              </a:lnSpc>
            </a:pPr>
            <a:r>
              <a:rPr lang="en-US" sz="1200" dirty="0">
                <a:latin typeface="+mn-lt"/>
              </a:rPr>
              <a:t>Feature Vectors</a:t>
            </a:r>
          </a:p>
        </p:txBody>
      </p:sp>
      <p:cxnSp>
        <p:nvCxnSpPr>
          <p:cNvPr id="15" name="Connector: Elbow 14">
            <a:extLst>
              <a:ext uri="{FF2B5EF4-FFF2-40B4-BE49-F238E27FC236}">
                <a16:creationId xmlns:a16="http://schemas.microsoft.com/office/drawing/2014/main" id="{80D7870E-BC77-308B-44A1-D1543A5AE935}"/>
              </a:ext>
            </a:extLst>
          </p:cNvPr>
          <p:cNvCxnSpPr>
            <a:cxnSpLocks/>
            <a:stCxn id="10" idx="3"/>
            <a:endCxn id="8" idx="1"/>
          </p:cNvCxnSpPr>
          <p:nvPr/>
        </p:nvCxnSpPr>
        <p:spPr>
          <a:xfrm>
            <a:off x="2377833" y="3585801"/>
            <a:ext cx="1711049" cy="600377"/>
          </a:xfrm>
          <a:prstGeom prst="bentConnector3">
            <a:avLst>
              <a:gd name="adj1" fmla="val 971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213E625E-60B6-AC31-CB85-2728CAC473A4}"/>
              </a:ext>
            </a:extLst>
          </p:cNvPr>
          <p:cNvCxnSpPr>
            <a:stCxn id="8" idx="3"/>
            <a:endCxn id="9" idx="1"/>
          </p:cNvCxnSpPr>
          <p:nvPr/>
        </p:nvCxnSpPr>
        <p:spPr>
          <a:xfrm flipV="1">
            <a:off x="5049406" y="2728463"/>
            <a:ext cx="1092012" cy="145771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F33A274-7483-69AB-9669-DD2DF6683E1A}"/>
              </a:ext>
            </a:extLst>
          </p:cNvPr>
          <p:cNvSpPr/>
          <p:nvPr/>
        </p:nvSpPr>
        <p:spPr>
          <a:xfrm>
            <a:off x="5180894" y="3199227"/>
            <a:ext cx="881032" cy="403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pPr>
            <a:r>
              <a:rPr lang="en-US" sz="1400" dirty="0"/>
              <a:t>L2-norm</a:t>
            </a:r>
          </a:p>
        </p:txBody>
      </p:sp>
    </p:spTree>
    <p:extLst>
      <p:ext uri="{BB962C8B-B14F-4D97-AF65-F5344CB8AC3E}">
        <p14:creationId xmlns:p14="http://schemas.microsoft.com/office/powerpoint/2010/main" val="275619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CD7AE-116A-433C-5AD7-BC34ADAF68DD}"/>
              </a:ext>
            </a:extLst>
          </p:cNvPr>
          <p:cNvSpPr>
            <a:spLocks noGrp="1"/>
          </p:cNvSpPr>
          <p:nvPr>
            <p:ph type="title"/>
          </p:nvPr>
        </p:nvSpPr>
        <p:spPr>
          <a:xfrm>
            <a:off x="319090" y="972000"/>
            <a:ext cx="8508999" cy="380810"/>
          </a:xfrm>
        </p:spPr>
        <p:txBody>
          <a:bodyPr/>
          <a:lstStyle/>
          <a:p>
            <a:r>
              <a:rPr lang="en-US" dirty="0"/>
              <a:t>Processing All Datasets into YOLO Format</a:t>
            </a:r>
          </a:p>
        </p:txBody>
      </p:sp>
      <p:sp>
        <p:nvSpPr>
          <p:cNvPr id="4" name="Slide Number Placeholder 3">
            <a:extLst>
              <a:ext uri="{FF2B5EF4-FFF2-40B4-BE49-F238E27FC236}">
                <a16:creationId xmlns:a16="http://schemas.microsoft.com/office/drawing/2014/main" id="{8DDE90C7-4903-1311-EF5B-9C97FCE0B83D}"/>
              </a:ext>
            </a:extLst>
          </p:cNvPr>
          <p:cNvSpPr>
            <a:spLocks noGrp="1"/>
          </p:cNvSpPr>
          <p:nvPr>
            <p:ph type="sldNum" sz="quarter" idx="15"/>
          </p:nvPr>
        </p:nvSpPr>
        <p:spPr/>
        <p:txBody>
          <a:bodyPr/>
          <a:lstStyle/>
          <a:p>
            <a:fld id="{CE58CB1E-F828-4F11-99E0-327109AF9DA4}" type="slidenum">
              <a:rPr lang="de-DE" smtClean="0"/>
              <a:pPr/>
              <a:t>14</a:t>
            </a:fld>
            <a:endParaRPr lang="de-DE" dirty="0"/>
          </a:p>
        </p:txBody>
      </p:sp>
      <p:sp>
        <p:nvSpPr>
          <p:cNvPr id="5" name="Footer Placeholder 4">
            <a:extLst>
              <a:ext uri="{FF2B5EF4-FFF2-40B4-BE49-F238E27FC236}">
                <a16:creationId xmlns:a16="http://schemas.microsoft.com/office/drawing/2014/main" id="{D717F06B-9521-46C4-E074-996242D988C0}"/>
              </a:ext>
            </a:extLst>
          </p:cNvPr>
          <p:cNvSpPr>
            <a:spLocks noGrp="1"/>
          </p:cNvSpPr>
          <p:nvPr>
            <p:ph type="ftr" sz="quarter" idx="16"/>
          </p:nvPr>
        </p:nvSpPr>
        <p:spPr/>
        <p:txBody>
          <a:bodyPr/>
          <a:lstStyle/>
          <a:p>
            <a:r>
              <a:rPr lang="en-US" noProof="0"/>
              <a:t>Krittin Chaowakarn | Bachelor’s Thesis</a:t>
            </a:r>
            <a:endParaRPr lang="en-US" noProof="0" dirty="0"/>
          </a:p>
        </p:txBody>
      </p:sp>
      <p:grpSp>
        <p:nvGrpSpPr>
          <p:cNvPr id="2098" name="Group 2097">
            <a:extLst>
              <a:ext uri="{FF2B5EF4-FFF2-40B4-BE49-F238E27FC236}">
                <a16:creationId xmlns:a16="http://schemas.microsoft.com/office/drawing/2014/main" id="{835CCFC9-1D8D-B4C1-D3EA-3196004A7469}"/>
              </a:ext>
            </a:extLst>
          </p:cNvPr>
          <p:cNvGrpSpPr/>
          <p:nvPr/>
        </p:nvGrpSpPr>
        <p:grpSpPr>
          <a:xfrm>
            <a:off x="311162" y="2012268"/>
            <a:ext cx="8416947" cy="2183259"/>
            <a:chOff x="380234" y="2168400"/>
            <a:chExt cx="8554046" cy="2289290"/>
          </a:xfrm>
        </p:grpSpPr>
        <p:pic>
          <p:nvPicPr>
            <p:cNvPr id="2050" name="Picture 2" descr="Roboflow Trust Center | Powered by SafeBase">
              <a:extLst>
                <a:ext uri="{FF2B5EF4-FFF2-40B4-BE49-F238E27FC236}">
                  <a16:creationId xmlns:a16="http://schemas.microsoft.com/office/drawing/2014/main" id="{326F8DAC-B984-B868-F9E0-742CCAD36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989" y="2699173"/>
              <a:ext cx="1724489" cy="4706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3AC62B2-0A14-CA20-7F6E-C657F51C1C58}"/>
                </a:ext>
              </a:extLst>
            </p:cNvPr>
            <p:cNvSpPr txBox="1"/>
            <p:nvPr/>
          </p:nvSpPr>
          <p:spPr>
            <a:xfrm>
              <a:off x="681368" y="2356569"/>
              <a:ext cx="900629" cy="493499"/>
            </a:xfrm>
            <a:prstGeom prst="rect">
              <a:avLst/>
            </a:prstGeom>
            <a:noFill/>
          </p:spPr>
          <p:txBody>
            <a:bodyPr wrap="square" lIns="0" tIns="0" rIns="0" bIns="0" rtlCol="0" anchor="ctr">
              <a:spAutoFit/>
            </a:bodyPr>
            <a:lstStyle/>
            <a:p>
              <a:pPr algn="ctr">
                <a:lnSpc>
                  <a:spcPct val="114000"/>
                </a:lnSpc>
              </a:pPr>
              <a:r>
                <a:rPr lang="en-US" sz="1400" dirty="0">
                  <a:latin typeface="+mn-lt"/>
                </a:rPr>
                <a:t>Selected Images</a:t>
              </a:r>
            </a:p>
          </p:txBody>
        </p:sp>
        <p:sp>
          <p:nvSpPr>
            <p:cNvPr id="12" name="Rectangle 11">
              <a:extLst>
                <a:ext uri="{FF2B5EF4-FFF2-40B4-BE49-F238E27FC236}">
                  <a16:creationId xmlns:a16="http://schemas.microsoft.com/office/drawing/2014/main" id="{086120E7-6505-E5A5-1B82-DAD7A4D1ECBE}"/>
                </a:ext>
              </a:extLst>
            </p:cNvPr>
            <p:cNvSpPr/>
            <p:nvPr/>
          </p:nvSpPr>
          <p:spPr>
            <a:xfrm>
              <a:off x="733099" y="3201336"/>
              <a:ext cx="797169" cy="423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pPr>
              <a:r>
                <a:rPr lang="en-US" sz="1400" dirty="0"/>
                <a:t>Model</a:t>
              </a:r>
            </a:p>
          </p:txBody>
        </p:sp>
        <p:sp>
          <p:nvSpPr>
            <p:cNvPr id="18" name="TextBox 17">
              <a:extLst>
                <a:ext uri="{FF2B5EF4-FFF2-40B4-BE49-F238E27FC236}">
                  <a16:creationId xmlns:a16="http://schemas.microsoft.com/office/drawing/2014/main" id="{52059F93-42FC-472C-725E-DF48FA1FD605}"/>
                </a:ext>
              </a:extLst>
            </p:cNvPr>
            <p:cNvSpPr txBox="1"/>
            <p:nvPr/>
          </p:nvSpPr>
          <p:spPr>
            <a:xfrm>
              <a:off x="380234" y="3987048"/>
              <a:ext cx="1502898" cy="470642"/>
            </a:xfrm>
            <a:prstGeom prst="rect">
              <a:avLst/>
            </a:prstGeom>
            <a:noFill/>
          </p:spPr>
          <p:txBody>
            <a:bodyPr wrap="square" lIns="0" tIns="0" rIns="0" bIns="0" rtlCol="0" anchor="ctr">
              <a:spAutoFit/>
            </a:bodyPr>
            <a:lstStyle/>
            <a:p>
              <a:pPr algn="ctr">
                <a:lnSpc>
                  <a:spcPct val="114000"/>
                </a:lnSpc>
              </a:pPr>
              <a:r>
                <a:rPr lang="en-US" sz="1400" dirty="0">
                  <a:latin typeface="+mn-lt"/>
                </a:rPr>
                <a:t>Predictions</a:t>
              </a:r>
            </a:p>
            <a:p>
              <a:pPr algn="ctr">
                <a:lnSpc>
                  <a:spcPct val="114000"/>
                </a:lnSpc>
              </a:pPr>
              <a:r>
                <a:rPr lang="en-US" sz="1400" dirty="0">
                  <a:latin typeface="+mn-lt"/>
                </a:rPr>
                <a:t>(pseudo labeling)</a:t>
              </a:r>
            </a:p>
          </p:txBody>
        </p:sp>
        <p:cxnSp>
          <p:nvCxnSpPr>
            <p:cNvPr id="34" name="Straight Arrow Connector 33">
              <a:extLst>
                <a:ext uri="{FF2B5EF4-FFF2-40B4-BE49-F238E27FC236}">
                  <a16:creationId xmlns:a16="http://schemas.microsoft.com/office/drawing/2014/main" id="{6E9746C1-0EEA-3931-7925-D2220CF46A2E}"/>
                </a:ext>
              </a:extLst>
            </p:cNvPr>
            <p:cNvCxnSpPr>
              <a:cxnSpLocks/>
              <a:stCxn id="11" idx="2"/>
              <a:endCxn id="12" idx="0"/>
            </p:cNvCxnSpPr>
            <p:nvPr/>
          </p:nvCxnSpPr>
          <p:spPr>
            <a:xfrm>
              <a:off x="1131683" y="2850068"/>
              <a:ext cx="0" cy="351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46BE658-BEC7-520A-E6C7-41366EF114B4}"/>
                </a:ext>
              </a:extLst>
            </p:cNvPr>
            <p:cNvCxnSpPr>
              <a:stCxn id="12" idx="2"/>
              <a:endCxn id="18" idx="0"/>
            </p:cNvCxnSpPr>
            <p:nvPr/>
          </p:nvCxnSpPr>
          <p:spPr>
            <a:xfrm flipH="1">
              <a:off x="1131683" y="3624352"/>
              <a:ext cx="1" cy="362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C6268C5-CBCE-A74B-B4ED-F6E946D717E1}"/>
                </a:ext>
              </a:extLst>
            </p:cNvPr>
            <p:cNvGrpSpPr/>
            <p:nvPr/>
          </p:nvGrpSpPr>
          <p:grpSpPr>
            <a:xfrm>
              <a:off x="2082165" y="3204960"/>
              <a:ext cx="439775" cy="419392"/>
              <a:chOff x="7568381" y="3552211"/>
              <a:chExt cx="480447" cy="458179"/>
            </a:xfrm>
          </p:grpSpPr>
          <p:sp>
            <p:nvSpPr>
              <p:cNvPr id="40" name="Oval 39">
                <a:extLst>
                  <a:ext uri="{FF2B5EF4-FFF2-40B4-BE49-F238E27FC236}">
                    <a16:creationId xmlns:a16="http://schemas.microsoft.com/office/drawing/2014/main" id="{A58A3C0E-EAD2-28FE-8822-B4FCE257B9BC}"/>
                  </a:ext>
                </a:extLst>
              </p:cNvPr>
              <p:cNvSpPr/>
              <p:nvPr/>
            </p:nvSpPr>
            <p:spPr>
              <a:xfrm>
                <a:off x="7568381" y="3552211"/>
                <a:ext cx="480447" cy="458179"/>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US" dirty="0"/>
              </a:p>
            </p:txBody>
          </p:sp>
          <p:sp>
            <p:nvSpPr>
              <p:cNvPr id="41" name="Plus Sign 40">
                <a:extLst>
                  <a:ext uri="{FF2B5EF4-FFF2-40B4-BE49-F238E27FC236}">
                    <a16:creationId xmlns:a16="http://schemas.microsoft.com/office/drawing/2014/main" id="{1571539E-B9AB-32C9-E388-9E1374441F42}"/>
                  </a:ext>
                </a:extLst>
              </p:cNvPr>
              <p:cNvSpPr/>
              <p:nvPr/>
            </p:nvSpPr>
            <p:spPr>
              <a:xfrm>
                <a:off x="7618350" y="3594855"/>
                <a:ext cx="380632" cy="380632"/>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US" sz="1200" dirty="0"/>
              </a:p>
            </p:txBody>
          </p:sp>
        </p:grpSp>
        <p:cxnSp>
          <p:nvCxnSpPr>
            <p:cNvPr id="44" name="Connector: Elbow 43">
              <a:extLst>
                <a:ext uri="{FF2B5EF4-FFF2-40B4-BE49-F238E27FC236}">
                  <a16:creationId xmlns:a16="http://schemas.microsoft.com/office/drawing/2014/main" id="{F31E396C-4E35-6785-ABB5-EC710DAF1201}"/>
                </a:ext>
              </a:extLst>
            </p:cNvPr>
            <p:cNvCxnSpPr>
              <a:cxnSpLocks/>
              <a:stCxn id="11" idx="3"/>
              <a:endCxn id="40" idx="0"/>
            </p:cNvCxnSpPr>
            <p:nvPr/>
          </p:nvCxnSpPr>
          <p:spPr>
            <a:xfrm>
              <a:off x="1581997" y="2603319"/>
              <a:ext cx="720056" cy="60164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1423DBD9-E619-D78A-C8A9-D0DF9DA3F16F}"/>
                </a:ext>
              </a:extLst>
            </p:cNvPr>
            <p:cNvCxnSpPr>
              <a:stCxn id="18" idx="3"/>
              <a:endCxn id="40" idx="4"/>
            </p:cNvCxnSpPr>
            <p:nvPr/>
          </p:nvCxnSpPr>
          <p:spPr>
            <a:xfrm flipV="1">
              <a:off x="1883132" y="3624352"/>
              <a:ext cx="418921" cy="59801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AC9DF91-DCA0-4586-6C3F-DA50593E69CA}"/>
                </a:ext>
              </a:extLst>
            </p:cNvPr>
            <p:cNvSpPr txBox="1"/>
            <p:nvPr/>
          </p:nvSpPr>
          <p:spPr>
            <a:xfrm>
              <a:off x="2922640" y="2168400"/>
              <a:ext cx="1700529" cy="493499"/>
            </a:xfrm>
            <a:prstGeom prst="rect">
              <a:avLst/>
            </a:prstGeom>
            <a:noFill/>
          </p:spPr>
          <p:txBody>
            <a:bodyPr wrap="square" lIns="0" tIns="0" rIns="0" bIns="0" rtlCol="0" anchor="ctr">
              <a:spAutoFit/>
            </a:bodyPr>
            <a:lstStyle/>
            <a:p>
              <a:pPr algn="ctr">
                <a:lnSpc>
                  <a:spcPct val="114000"/>
                </a:lnSpc>
              </a:pPr>
              <a:r>
                <a:rPr lang="en-US" sz="1400" dirty="0">
                  <a:latin typeface="+mn-lt"/>
                </a:rPr>
                <a:t>Open-Source Dataset (in XML)</a:t>
              </a:r>
            </a:p>
          </p:txBody>
        </p:sp>
        <p:sp>
          <p:nvSpPr>
            <p:cNvPr id="47" name="TextBox 46">
              <a:extLst>
                <a:ext uri="{FF2B5EF4-FFF2-40B4-BE49-F238E27FC236}">
                  <a16:creationId xmlns:a16="http://schemas.microsoft.com/office/drawing/2014/main" id="{162B2665-4B50-23DD-A3D4-0D072AB29138}"/>
                </a:ext>
              </a:extLst>
            </p:cNvPr>
            <p:cNvSpPr txBox="1"/>
            <p:nvPr/>
          </p:nvSpPr>
          <p:spPr>
            <a:xfrm>
              <a:off x="2853950" y="3176290"/>
              <a:ext cx="1963326" cy="493499"/>
            </a:xfrm>
            <a:prstGeom prst="rect">
              <a:avLst/>
            </a:prstGeom>
            <a:noFill/>
          </p:spPr>
          <p:txBody>
            <a:bodyPr wrap="square" lIns="0" tIns="0" rIns="0" bIns="0" rtlCol="0" anchor="ctr">
              <a:spAutoFit/>
            </a:bodyPr>
            <a:lstStyle/>
            <a:p>
              <a:pPr algn="ctr">
                <a:lnSpc>
                  <a:spcPct val="114000"/>
                </a:lnSpc>
              </a:pPr>
              <a:r>
                <a:rPr lang="en-US" sz="1400" dirty="0">
                  <a:latin typeface="+mn-lt"/>
                </a:rPr>
                <a:t>Initial Custom Dataset</a:t>
              </a:r>
            </a:p>
            <a:p>
              <a:pPr algn="ctr">
                <a:lnSpc>
                  <a:spcPct val="114000"/>
                </a:lnSpc>
              </a:pPr>
              <a:r>
                <a:rPr lang="en-US" sz="1400" dirty="0">
                  <a:latin typeface="+mn-lt"/>
                </a:rPr>
                <a:t>(in YOLO format)</a:t>
              </a:r>
            </a:p>
          </p:txBody>
        </p:sp>
        <p:cxnSp>
          <p:nvCxnSpPr>
            <p:cNvPr id="49" name="Straight Arrow Connector 48">
              <a:extLst>
                <a:ext uri="{FF2B5EF4-FFF2-40B4-BE49-F238E27FC236}">
                  <a16:creationId xmlns:a16="http://schemas.microsoft.com/office/drawing/2014/main" id="{55A79950-F134-CC58-4CB7-2325524BC6D1}"/>
                </a:ext>
              </a:extLst>
            </p:cNvPr>
            <p:cNvCxnSpPr>
              <a:cxnSpLocks/>
              <a:stCxn id="40" idx="6"/>
              <a:endCxn id="47" idx="1"/>
            </p:cNvCxnSpPr>
            <p:nvPr/>
          </p:nvCxnSpPr>
          <p:spPr>
            <a:xfrm>
              <a:off x="2521940" y="3414657"/>
              <a:ext cx="332010" cy="8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48" name="Connector: Elbow 2047">
              <a:extLst>
                <a:ext uri="{FF2B5EF4-FFF2-40B4-BE49-F238E27FC236}">
                  <a16:creationId xmlns:a16="http://schemas.microsoft.com/office/drawing/2014/main" id="{4A66964F-5EE3-FB24-21DA-167802BE4305}"/>
                </a:ext>
              </a:extLst>
            </p:cNvPr>
            <p:cNvCxnSpPr>
              <a:cxnSpLocks/>
              <a:stCxn id="10" idx="3"/>
              <a:endCxn id="2050" idx="0"/>
            </p:cNvCxnSpPr>
            <p:nvPr/>
          </p:nvCxnSpPr>
          <p:spPr>
            <a:xfrm>
              <a:off x="4623169" y="2415149"/>
              <a:ext cx="1014064" cy="284024"/>
            </a:xfrm>
            <a:prstGeom prst="bentConnector2">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051" name="Connector: Elbow 2050">
              <a:extLst>
                <a:ext uri="{FF2B5EF4-FFF2-40B4-BE49-F238E27FC236}">
                  <a16:creationId xmlns:a16="http://schemas.microsoft.com/office/drawing/2014/main" id="{815D6E47-CD33-C6B3-B49E-32267C794B7B}"/>
                </a:ext>
              </a:extLst>
            </p:cNvPr>
            <p:cNvCxnSpPr>
              <a:cxnSpLocks/>
              <a:stCxn id="47" idx="3"/>
              <a:endCxn id="2050" idx="2"/>
            </p:cNvCxnSpPr>
            <p:nvPr/>
          </p:nvCxnSpPr>
          <p:spPr>
            <a:xfrm flipV="1">
              <a:off x="4817276" y="3169816"/>
              <a:ext cx="819958" cy="2532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052" name="TextBox 2051">
              <a:extLst>
                <a:ext uri="{FF2B5EF4-FFF2-40B4-BE49-F238E27FC236}">
                  <a16:creationId xmlns:a16="http://schemas.microsoft.com/office/drawing/2014/main" id="{41E66B89-DBC9-41CE-E904-85FDE29D6F9F}"/>
                </a:ext>
              </a:extLst>
            </p:cNvPr>
            <p:cNvSpPr txBox="1"/>
            <p:nvPr/>
          </p:nvSpPr>
          <p:spPr>
            <a:xfrm>
              <a:off x="6974659" y="2168400"/>
              <a:ext cx="1959621" cy="493499"/>
            </a:xfrm>
            <a:prstGeom prst="rect">
              <a:avLst/>
            </a:prstGeom>
            <a:noFill/>
          </p:spPr>
          <p:txBody>
            <a:bodyPr wrap="square" lIns="0" tIns="0" rIns="0" bIns="0" rtlCol="0" anchor="ctr">
              <a:spAutoFit/>
            </a:bodyPr>
            <a:lstStyle/>
            <a:p>
              <a:pPr algn="ctr">
                <a:lnSpc>
                  <a:spcPct val="114000"/>
                </a:lnSpc>
              </a:pPr>
              <a:r>
                <a:rPr lang="en-US" sz="1400" dirty="0">
                  <a:latin typeface="+mn-lt"/>
                </a:rPr>
                <a:t>Open-Source Dataset</a:t>
              </a:r>
            </a:p>
            <a:p>
              <a:pPr algn="ctr">
                <a:lnSpc>
                  <a:spcPct val="114000"/>
                </a:lnSpc>
              </a:pPr>
              <a:r>
                <a:rPr lang="en-US" sz="1400" dirty="0">
                  <a:latin typeface="+mn-lt"/>
                </a:rPr>
                <a:t>(in YOLO format)</a:t>
              </a:r>
            </a:p>
          </p:txBody>
        </p:sp>
        <p:sp>
          <p:nvSpPr>
            <p:cNvPr id="2064" name="TextBox 2063">
              <a:extLst>
                <a:ext uri="{FF2B5EF4-FFF2-40B4-BE49-F238E27FC236}">
                  <a16:creationId xmlns:a16="http://schemas.microsoft.com/office/drawing/2014/main" id="{BEBE6A89-E22C-7CD4-E787-FB4B91A5CDA8}"/>
                </a:ext>
              </a:extLst>
            </p:cNvPr>
            <p:cNvSpPr txBox="1"/>
            <p:nvPr/>
          </p:nvSpPr>
          <p:spPr>
            <a:xfrm>
              <a:off x="4817276" y="3531412"/>
              <a:ext cx="1399077" cy="537263"/>
            </a:xfrm>
            <a:prstGeom prst="rect">
              <a:avLst/>
            </a:prstGeom>
            <a:noFill/>
          </p:spPr>
          <p:txBody>
            <a:bodyPr wrap="square" lIns="0" tIns="0" rIns="0" bIns="0" rtlCol="0">
              <a:spAutoFit/>
            </a:bodyPr>
            <a:lstStyle/>
            <a:p>
              <a:pPr algn="ctr">
                <a:lnSpc>
                  <a:spcPct val="114000"/>
                </a:lnSpc>
              </a:pPr>
              <a:r>
                <a:rPr lang="en-US" sz="1050" dirty="0"/>
                <a:t>Manually f</a:t>
              </a:r>
              <a:r>
                <a:rPr lang="en-US" sz="1050" dirty="0">
                  <a:latin typeface="+mn-lt"/>
                </a:rPr>
                <a:t>ix wrong</a:t>
              </a:r>
            </a:p>
            <a:p>
              <a:pPr algn="ctr">
                <a:lnSpc>
                  <a:spcPct val="114000"/>
                </a:lnSpc>
              </a:pPr>
              <a:r>
                <a:rPr lang="en-US" sz="1050" dirty="0">
                  <a:latin typeface="+mn-lt"/>
                </a:rPr>
                <a:t>labeling and remove redundant images</a:t>
              </a:r>
            </a:p>
          </p:txBody>
        </p:sp>
        <p:sp>
          <p:nvSpPr>
            <p:cNvPr id="2065" name="TextBox 2064">
              <a:extLst>
                <a:ext uri="{FF2B5EF4-FFF2-40B4-BE49-F238E27FC236}">
                  <a16:creationId xmlns:a16="http://schemas.microsoft.com/office/drawing/2014/main" id="{4B56DD6F-CE30-1319-DAB0-4BADAB23ADCE}"/>
                </a:ext>
              </a:extLst>
            </p:cNvPr>
            <p:cNvSpPr txBox="1"/>
            <p:nvPr/>
          </p:nvSpPr>
          <p:spPr>
            <a:xfrm>
              <a:off x="6974659" y="3177523"/>
              <a:ext cx="1852349" cy="470642"/>
            </a:xfrm>
            <a:prstGeom prst="rect">
              <a:avLst/>
            </a:prstGeom>
            <a:noFill/>
          </p:spPr>
          <p:txBody>
            <a:bodyPr wrap="square" lIns="0" tIns="0" rIns="0" bIns="0" rtlCol="0" anchor="ctr">
              <a:spAutoFit/>
            </a:bodyPr>
            <a:lstStyle/>
            <a:p>
              <a:pPr algn="ctr">
                <a:lnSpc>
                  <a:spcPct val="114000"/>
                </a:lnSpc>
              </a:pPr>
              <a:r>
                <a:rPr lang="en-US" sz="1400" dirty="0">
                  <a:latin typeface="+mn-lt"/>
                </a:rPr>
                <a:t>Final Custom Dataset (in YOLO format)</a:t>
              </a:r>
            </a:p>
          </p:txBody>
        </p:sp>
        <p:cxnSp>
          <p:nvCxnSpPr>
            <p:cNvPr id="2074" name="Connector: Elbow 2073">
              <a:extLst>
                <a:ext uri="{FF2B5EF4-FFF2-40B4-BE49-F238E27FC236}">
                  <a16:creationId xmlns:a16="http://schemas.microsoft.com/office/drawing/2014/main" id="{DDA80072-82F6-0B44-343C-6E00EADA78F2}"/>
                </a:ext>
              </a:extLst>
            </p:cNvPr>
            <p:cNvCxnSpPr>
              <a:cxnSpLocks/>
              <a:stCxn id="2050" idx="3"/>
              <a:endCxn id="2052" idx="1"/>
            </p:cNvCxnSpPr>
            <p:nvPr/>
          </p:nvCxnSpPr>
          <p:spPr>
            <a:xfrm flipV="1">
              <a:off x="6499478" y="2415149"/>
              <a:ext cx="475181" cy="519345"/>
            </a:xfrm>
            <a:prstGeom prst="bentConnector3">
              <a:avLst>
                <a:gd name="adj1" fmla="val 50000"/>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76" name="Connector: Elbow 2075">
              <a:extLst>
                <a:ext uri="{FF2B5EF4-FFF2-40B4-BE49-F238E27FC236}">
                  <a16:creationId xmlns:a16="http://schemas.microsoft.com/office/drawing/2014/main" id="{629B7DB0-ADA3-198B-8CF1-2E25595F8E8A}"/>
                </a:ext>
              </a:extLst>
            </p:cNvPr>
            <p:cNvCxnSpPr>
              <a:cxnSpLocks/>
              <a:stCxn id="2050" idx="3"/>
              <a:endCxn id="2065" idx="1"/>
            </p:cNvCxnSpPr>
            <p:nvPr/>
          </p:nvCxnSpPr>
          <p:spPr>
            <a:xfrm>
              <a:off x="6499478" y="2934494"/>
              <a:ext cx="475181" cy="47835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2768A8B-36D8-6B67-05DF-5D2CD3BA34C9}"/>
              </a:ext>
            </a:extLst>
          </p:cNvPr>
          <p:cNvSpPr txBox="1"/>
          <p:nvPr/>
        </p:nvSpPr>
        <p:spPr>
          <a:xfrm>
            <a:off x="5954357" y="2925513"/>
            <a:ext cx="198772" cy="225062"/>
          </a:xfrm>
          <a:prstGeom prst="rect">
            <a:avLst/>
          </a:prstGeom>
          <a:noFill/>
        </p:spPr>
        <p:txBody>
          <a:bodyPr wrap="none" lIns="0" tIns="0" rIns="0" bIns="0" rtlCol="0">
            <a:spAutoFit/>
          </a:bodyPr>
          <a:lstStyle/>
          <a:p>
            <a:pPr>
              <a:lnSpc>
                <a:spcPct val="114000"/>
              </a:lnSpc>
            </a:pPr>
            <a:r>
              <a:rPr lang="en-US" sz="1400" dirty="0">
                <a:latin typeface="+mn-lt"/>
              </a:rPr>
              <a:t>[5]</a:t>
            </a:r>
          </a:p>
        </p:txBody>
      </p:sp>
    </p:spTree>
    <p:extLst>
      <p:ext uri="{BB962C8B-B14F-4D97-AF65-F5344CB8AC3E}">
        <p14:creationId xmlns:p14="http://schemas.microsoft.com/office/powerpoint/2010/main" val="4127868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B78AA-9F59-2790-ADB7-99BD698CB7D2}"/>
              </a:ext>
            </a:extLst>
          </p:cNvPr>
          <p:cNvSpPr>
            <a:spLocks noGrp="1"/>
          </p:cNvSpPr>
          <p:nvPr>
            <p:ph type="title"/>
          </p:nvPr>
        </p:nvSpPr>
        <p:spPr>
          <a:xfrm>
            <a:off x="319090" y="972000"/>
            <a:ext cx="8508999" cy="380810"/>
          </a:xfrm>
        </p:spPr>
        <p:txBody>
          <a:bodyPr/>
          <a:lstStyle/>
          <a:p>
            <a:r>
              <a:rPr lang="en-US" dirty="0"/>
              <a:t>Fine-Tuning YOLO Models</a:t>
            </a:r>
          </a:p>
        </p:txBody>
      </p:sp>
      <p:sp>
        <p:nvSpPr>
          <p:cNvPr id="4" name="Slide Number Placeholder 3">
            <a:extLst>
              <a:ext uri="{FF2B5EF4-FFF2-40B4-BE49-F238E27FC236}">
                <a16:creationId xmlns:a16="http://schemas.microsoft.com/office/drawing/2014/main" id="{D797F153-6670-D6A8-44D7-E132ADE5AE8A}"/>
              </a:ext>
            </a:extLst>
          </p:cNvPr>
          <p:cNvSpPr>
            <a:spLocks noGrp="1"/>
          </p:cNvSpPr>
          <p:nvPr>
            <p:ph type="sldNum" sz="quarter" idx="15"/>
          </p:nvPr>
        </p:nvSpPr>
        <p:spPr/>
        <p:txBody>
          <a:bodyPr/>
          <a:lstStyle/>
          <a:p>
            <a:fld id="{CE58CB1E-F828-4F11-99E0-327109AF9DA4}" type="slidenum">
              <a:rPr lang="de-DE" smtClean="0"/>
              <a:pPr/>
              <a:t>15</a:t>
            </a:fld>
            <a:endParaRPr lang="de-DE" dirty="0"/>
          </a:p>
        </p:txBody>
      </p:sp>
      <p:sp>
        <p:nvSpPr>
          <p:cNvPr id="5" name="Footer Placeholder 4">
            <a:extLst>
              <a:ext uri="{FF2B5EF4-FFF2-40B4-BE49-F238E27FC236}">
                <a16:creationId xmlns:a16="http://schemas.microsoft.com/office/drawing/2014/main" id="{E273400A-2324-FFC9-048C-9F9B008AD767}"/>
              </a:ext>
            </a:extLst>
          </p:cNvPr>
          <p:cNvSpPr>
            <a:spLocks noGrp="1"/>
          </p:cNvSpPr>
          <p:nvPr>
            <p:ph type="ftr" sz="quarter" idx="16"/>
          </p:nvPr>
        </p:nvSpPr>
        <p:spPr/>
        <p:txBody>
          <a:bodyPr/>
          <a:lstStyle/>
          <a:p>
            <a:r>
              <a:rPr lang="en-US" noProof="0"/>
              <a:t>Krittin Chaowakarn | Bachelor’s Thesis</a:t>
            </a:r>
            <a:endParaRPr lang="en-US" noProof="0" dirty="0"/>
          </a:p>
        </p:txBody>
      </p:sp>
      <p:sp>
        <p:nvSpPr>
          <p:cNvPr id="7" name="Content Placeholder 6">
            <a:extLst>
              <a:ext uri="{FF2B5EF4-FFF2-40B4-BE49-F238E27FC236}">
                <a16:creationId xmlns:a16="http://schemas.microsoft.com/office/drawing/2014/main" id="{D2F6A207-1FAF-6DAE-7E1B-FD7465AA465E}"/>
              </a:ext>
            </a:extLst>
          </p:cNvPr>
          <p:cNvSpPr>
            <a:spLocks noGrp="1"/>
          </p:cNvSpPr>
          <p:nvPr>
            <p:ph sz="quarter" idx="19"/>
          </p:nvPr>
        </p:nvSpPr>
        <p:spPr>
          <a:xfrm>
            <a:off x="3847516" y="1814732"/>
            <a:ext cx="4979495" cy="2881094"/>
          </a:xfrm>
        </p:spPr>
        <p:txBody>
          <a:bodyPr anchor="ctr"/>
          <a:lstStyle/>
          <a:p>
            <a:r>
              <a:rPr lang="en-US" sz="1200" dirty="0">
                <a:sym typeface="Wingdings" panose="05000000000000000000" pitchFamily="2" charset="2"/>
              </a:rPr>
              <a:t>Fixed (common practice):</a:t>
            </a:r>
          </a:p>
          <a:p>
            <a:pPr marL="519113" lvl="1" indent="-342900">
              <a:buAutoNum type="arabicPeriod"/>
            </a:pPr>
            <a:r>
              <a:rPr lang="en-US" sz="1200" dirty="0">
                <a:sym typeface="Wingdings" panose="05000000000000000000" pitchFamily="2" charset="2"/>
              </a:rPr>
              <a:t>Learning rate = 1e-4</a:t>
            </a:r>
          </a:p>
          <a:p>
            <a:pPr marL="519113" lvl="1" indent="-342900">
              <a:buAutoNum type="arabicPeriod"/>
            </a:pPr>
            <a:r>
              <a:rPr lang="en-US" sz="1200" dirty="0">
                <a:sym typeface="Wingdings" panose="05000000000000000000" pitchFamily="2" charset="2"/>
              </a:rPr>
              <a:t>Epochs = 100</a:t>
            </a:r>
          </a:p>
          <a:p>
            <a:pPr marL="519113" lvl="1" indent="-342900">
              <a:buAutoNum type="arabicPeriod"/>
            </a:pPr>
            <a:r>
              <a:rPr lang="en-US" sz="1200" dirty="0">
                <a:sym typeface="Wingdings" panose="05000000000000000000" pitchFamily="2" charset="2"/>
              </a:rPr>
              <a:t>Batchsize = 16</a:t>
            </a:r>
          </a:p>
          <a:p>
            <a:endParaRPr lang="en-US" sz="1200" dirty="0">
              <a:sym typeface="Wingdings" panose="05000000000000000000" pitchFamily="2" charset="2"/>
            </a:endParaRPr>
          </a:p>
          <a:p>
            <a:r>
              <a:rPr lang="en-US" sz="1200" dirty="0">
                <a:sym typeface="Wingdings" panose="05000000000000000000" pitchFamily="2" charset="2"/>
              </a:rPr>
              <a:t>Varied:</a:t>
            </a:r>
          </a:p>
          <a:p>
            <a:pPr marL="404813" lvl="1" indent="-228600">
              <a:buAutoNum type="arabicPeriod"/>
            </a:pPr>
            <a:r>
              <a:rPr lang="en-US" sz="1200" dirty="0">
                <a:sym typeface="Wingdings" panose="05000000000000000000" pitchFamily="2" charset="2"/>
              </a:rPr>
              <a:t>Input size = 640, 480, 320, 160 (width/height of a square image)</a:t>
            </a:r>
          </a:p>
          <a:p>
            <a:pPr marL="404813" lvl="1" indent="-228600">
              <a:buAutoNum type="arabicPeriod"/>
            </a:pPr>
            <a:r>
              <a:rPr lang="en-US" sz="1200" dirty="0">
                <a:sym typeface="Wingdings" panose="05000000000000000000" pitchFamily="2" charset="2"/>
              </a:rPr>
              <a:t>Versions of YOLO nano</a:t>
            </a:r>
          </a:p>
          <a:p>
            <a:pPr marL="342900" indent="-342900">
              <a:buAutoNum type="arabicPeriod"/>
            </a:pPr>
            <a:endParaRPr lang="en-US" sz="1200" dirty="0">
              <a:sym typeface="Wingdings" panose="05000000000000000000" pitchFamily="2" charset="2"/>
            </a:endParaRPr>
          </a:p>
          <a:p>
            <a:r>
              <a:rPr lang="en-US" sz="1200" dirty="0">
                <a:sym typeface="Wingdings" panose="05000000000000000000" pitchFamily="2" charset="2"/>
              </a:rPr>
              <a:t>Note: COCO is a large-scale object detection, segmentation, and captioning dataset (330K images).</a:t>
            </a:r>
          </a:p>
        </p:txBody>
      </p:sp>
      <p:grpSp>
        <p:nvGrpSpPr>
          <p:cNvPr id="20" name="Group 19">
            <a:extLst>
              <a:ext uri="{FF2B5EF4-FFF2-40B4-BE49-F238E27FC236}">
                <a16:creationId xmlns:a16="http://schemas.microsoft.com/office/drawing/2014/main" id="{23AA0904-6FD2-C133-BF15-F2F3D9ADA3FE}"/>
              </a:ext>
            </a:extLst>
          </p:cNvPr>
          <p:cNvGrpSpPr/>
          <p:nvPr/>
        </p:nvGrpSpPr>
        <p:grpSpPr>
          <a:xfrm>
            <a:off x="1014632" y="2302744"/>
            <a:ext cx="2093155" cy="2239088"/>
            <a:chOff x="1007012" y="2148751"/>
            <a:chExt cx="2093155" cy="2239088"/>
          </a:xfrm>
        </p:grpSpPr>
        <p:sp>
          <p:nvSpPr>
            <p:cNvPr id="8" name="TextBox 7">
              <a:extLst>
                <a:ext uri="{FF2B5EF4-FFF2-40B4-BE49-F238E27FC236}">
                  <a16:creationId xmlns:a16="http://schemas.microsoft.com/office/drawing/2014/main" id="{A8EF0987-723F-DB92-633F-176DB6AA7685}"/>
                </a:ext>
              </a:extLst>
            </p:cNvPr>
            <p:cNvSpPr txBox="1"/>
            <p:nvPr/>
          </p:nvSpPr>
          <p:spPr>
            <a:xfrm>
              <a:off x="1007012" y="2148751"/>
              <a:ext cx="2093155" cy="470642"/>
            </a:xfrm>
            <a:prstGeom prst="rect">
              <a:avLst/>
            </a:prstGeom>
            <a:noFill/>
          </p:spPr>
          <p:txBody>
            <a:bodyPr wrap="square" lIns="0" tIns="0" rIns="0" bIns="0" rtlCol="0">
              <a:spAutoFit/>
            </a:bodyPr>
            <a:lstStyle/>
            <a:p>
              <a:pPr algn="ctr">
                <a:lnSpc>
                  <a:spcPct val="114000"/>
                </a:lnSpc>
              </a:pPr>
              <a:r>
                <a:rPr lang="en-US" sz="1400" dirty="0">
                  <a:latin typeface="+mn-lt"/>
                </a:rPr>
                <a:t>Pre-Trained YOLO Models (COCO [4] Dataset)</a:t>
              </a:r>
            </a:p>
          </p:txBody>
        </p:sp>
        <p:sp>
          <p:nvSpPr>
            <p:cNvPr id="9" name="Rectangle 8">
              <a:extLst>
                <a:ext uri="{FF2B5EF4-FFF2-40B4-BE49-F238E27FC236}">
                  <a16:creationId xmlns:a16="http://schemas.microsoft.com/office/drawing/2014/main" id="{5A69E381-48AF-79F2-6837-9559E31E2F5A}"/>
                </a:ext>
              </a:extLst>
            </p:cNvPr>
            <p:cNvSpPr/>
            <p:nvPr/>
          </p:nvSpPr>
          <p:spPr>
            <a:xfrm>
              <a:off x="1474470" y="3062555"/>
              <a:ext cx="1158240" cy="4114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pPr>
              <a:r>
                <a:rPr lang="en-US" sz="1400" dirty="0"/>
                <a:t>Fine-Tuning</a:t>
              </a:r>
            </a:p>
          </p:txBody>
        </p:sp>
        <p:cxnSp>
          <p:nvCxnSpPr>
            <p:cNvPr id="11" name="Straight Arrow Connector 10">
              <a:extLst>
                <a:ext uri="{FF2B5EF4-FFF2-40B4-BE49-F238E27FC236}">
                  <a16:creationId xmlns:a16="http://schemas.microsoft.com/office/drawing/2014/main" id="{AB64207F-68AA-0CB2-06C4-E09306A8D0B2}"/>
                </a:ext>
              </a:extLst>
            </p:cNvPr>
            <p:cNvCxnSpPr>
              <a:cxnSpLocks/>
              <a:stCxn id="8" idx="2"/>
              <a:endCxn id="9" idx="0"/>
            </p:cNvCxnSpPr>
            <p:nvPr/>
          </p:nvCxnSpPr>
          <p:spPr>
            <a:xfrm>
              <a:off x="2053590" y="2619393"/>
              <a:ext cx="0" cy="443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92C6609-954B-939A-7C41-416CC6DC27FD}"/>
                </a:ext>
              </a:extLst>
            </p:cNvPr>
            <p:cNvSpPr txBox="1"/>
            <p:nvPr/>
          </p:nvSpPr>
          <p:spPr>
            <a:xfrm>
              <a:off x="1007012" y="3917197"/>
              <a:ext cx="2093155" cy="470642"/>
            </a:xfrm>
            <a:prstGeom prst="rect">
              <a:avLst/>
            </a:prstGeom>
            <a:noFill/>
          </p:spPr>
          <p:txBody>
            <a:bodyPr wrap="square" lIns="0" tIns="0" rIns="0" bIns="0" rtlCol="0">
              <a:spAutoFit/>
            </a:bodyPr>
            <a:lstStyle/>
            <a:p>
              <a:pPr algn="ctr">
                <a:lnSpc>
                  <a:spcPct val="114000"/>
                </a:lnSpc>
              </a:pPr>
              <a:r>
                <a:rPr lang="en-US" sz="1400" dirty="0">
                  <a:latin typeface="+mn-lt"/>
                </a:rPr>
                <a:t>Fine-Tuned YOLO Models (Open-Source Dataset)</a:t>
              </a:r>
            </a:p>
          </p:txBody>
        </p:sp>
        <p:cxnSp>
          <p:nvCxnSpPr>
            <p:cNvPr id="14" name="Straight Arrow Connector 13">
              <a:extLst>
                <a:ext uri="{FF2B5EF4-FFF2-40B4-BE49-F238E27FC236}">
                  <a16:creationId xmlns:a16="http://schemas.microsoft.com/office/drawing/2014/main" id="{878151FA-1BF5-9A95-7C11-B23563AF7E97}"/>
                </a:ext>
              </a:extLst>
            </p:cNvPr>
            <p:cNvCxnSpPr>
              <a:cxnSpLocks/>
              <a:stCxn id="9" idx="2"/>
              <a:endCxn id="12" idx="0"/>
            </p:cNvCxnSpPr>
            <p:nvPr/>
          </p:nvCxnSpPr>
          <p:spPr>
            <a:xfrm>
              <a:off x="2053590" y="3474035"/>
              <a:ext cx="0" cy="443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7715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C65774-7ACE-2146-32CF-5A23CEBBC3BE}"/>
              </a:ext>
            </a:extLst>
          </p:cNvPr>
          <p:cNvSpPr>
            <a:spLocks noGrp="1"/>
          </p:cNvSpPr>
          <p:nvPr>
            <p:ph idx="1"/>
          </p:nvPr>
        </p:nvSpPr>
        <p:spPr>
          <a:xfrm>
            <a:off x="319090" y="3914228"/>
            <a:ext cx="8508999" cy="505305"/>
          </a:xfrm>
        </p:spPr>
        <p:txBody>
          <a:bodyPr/>
          <a:lstStyle/>
          <a:p>
            <a:r>
              <a:rPr lang="en-US" dirty="0"/>
              <a:t>From previous stage, we selected only YOLOv11n with input size of 640 and 480 based on their performance on our custom dataset.</a:t>
            </a:r>
          </a:p>
        </p:txBody>
      </p:sp>
      <p:sp>
        <p:nvSpPr>
          <p:cNvPr id="3" name="Title 2">
            <a:extLst>
              <a:ext uri="{FF2B5EF4-FFF2-40B4-BE49-F238E27FC236}">
                <a16:creationId xmlns:a16="http://schemas.microsoft.com/office/drawing/2014/main" id="{A9575670-475B-30C7-8AB4-C3528F928608}"/>
              </a:ext>
            </a:extLst>
          </p:cNvPr>
          <p:cNvSpPr>
            <a:spLocks noGrp="1"/>
          </p:cNvSpPr>
          <p:nvPr>
            <p:ph type="title"/>
          </p:nvPr>
        </p:nvSpPr>
        <p:spPr>
          <a:xfrm>
            <a:off x="319090" y="972000"/>
            <a:ext cx="8508999" cy="380810"/>
          </a:xfrm>
        </p:spPr>
        <p:txBody>
          <a:bodyPr/>
          <a:lstStyle/>
          <a:p>
            <a:r>
              <a:rPr lang="en-US" dirty="0"/>
              <a:t>Fine-Tuning Results</a:t>
            </a:r>
          </a:p>
        </p:txBody>
      </p:sp>
      <p:sp>
        <p:nvSpPr>
          <p:cNvPr id="4" name="Slide Number Placeholder 3">
            <a:extLst>
              <a:ext uri="{FF2B5EF4-FFF2-40B4-BE49-F238E27FC236}">
                <a16:creationId xmlns:a16="http://schemas.microsoft.com/office/drawing/2014/main" id="{BA58029F-AF8C-5855-84D6-5FBEC259D999}"/>
              </a:ext>
            </a:extLst>
          </p:cNvPr>
          <p:cNvSpPr>
            <a:spLocks noGrp="1"/>
          </p:cNvSpPr>
          <p:nvPr>
            <p:ph type="sldNum" sz="quarter" idx="11"/>
          </p:nvPr>
        </p:nvSpPr>
        <p:spPr/>
        <p:txBody>
          <a:bodyPr/>
          <a:lstStyle/>
          <a:p>
            <a:fld id="{CE58CB1E-F828-4F11-99E0-327109AF9DA4}" type="slidenum">
              <a:rPr lang="de-DE" smtClean="0"/>
              <a:pPr/>
              <a:t>16</a:t>
            </a:fld>
            <a:endParaRPr lang="de-DE" dirty="0"/>
          </a:p>
        </p:txBody>
      </p:sp>
      <p:sp>
        <p:nvSpPr>
          <p:cNvPr id="5" name="Footer Placeholder 4">
            <a:extLst>
              <a:ext uri="{FF2B5EF4-FFF2-40B4-BE49-F238E27FC236}">
                <a16:creationId xmlns:a16="http://schemas.microsoft.com/office/drawing/2014/main" id="{DAECBFF3-66A8-DDA9-BBA6-720FD57760FA}"/>
              </a:ext>
            </a:extLst>
          </p:cNvPr>
          <p:cNvSpPr>
            <a:spLocks noGrp="1"/>
          </p:cNvSpPr>
          <p:nvPr>
            <p:ph type="ftr" sz="quarter" idx="12"/>
          </p:nvPr>
        </p:nvSpPr>
        <p:spPr/>
        <p:txBody>
          <a:bodyPr/>
          <a:lstStyle/>
          <a:p>
            <a:r>
              <a:rPr lang="en-US" noProof="0"/>
              <a:t>Krittin Chaowakarn | Bachelor’s Thesis</a:t>
            </a:r>
            <a:endParaRPr lang="en-US" noProof="0" dirty="0"/>
          </a:p>
        </p:txBody>
      </p:sp>
      <p:sp>
        <p:nvSpPr>
          <p:cNvPr id="11" name="TextBox 10">
            <a:extLst>
              <a:ext uri="{FF2B5EF4-FFF2-40B4-BE49-F238E27FC236}">
                <a16:creationId xmlns:a16="http://schemas.microsoft.com/office/drawing/2014/main" id="{2850EC23-E1F8-937E-9BF2-613F06B635AA}"/>
              </a:ext>
            </a:extLst>
          </p:cNvPr>
          <p:cNvSpPr txBox="1"/>
          <p:nvPr/>
        </p:nvSpPr>
        <p:spPr>
          <a:xfrm>
            <a:off x="1388465" y="1830118"/>
            <a:ext cx="2213345" cy="225062"/>
          </a:xfrm>
          <a:prstGeom prst="rect">
            <a:avLst/>
          </a:prstGeom>
          <a:noFill/>
        </p:spPr>
        <p:txBody>
          <a:bodyPr wrap="square" lIns="0" tIns="0" rIns="0" bIns="0" rtlCol="0">
            <a:spAutoFit/>
          </a:bodyPr>
          <a:lstStyle/>
          <a:p>
            <a:pPr algn="ctr">
              <a:lnSpc>
                <a:spcPct val="114000"/>
              </a:lnSpc>
            </a:pPr>
            <a:r>
              <a:rPr lang="en-US" sz="1400" dirty="0">
                <a:latin typeface="+mn-lt"/>
              </a:rPr>
              <a:t>640x640px Input </a:t>
            </a:r>
            <a:r>
              <a:rPr lang="en-US" sz="1400" dirty="0"/>
              <a:t>Resolution</a:t>
            </a:r>
            <a:endParaRPr lang="en-US" sz="1400" dirty="0">
              <a:latin typeface="+mn-lt"/>
            </a:endParaRPr>
          </a:p>
        </p:txBody>
      </p:sp>
      <p:sp>
        <p:nvSpPr>
          <p:cNvPr id="13" name="TextBox 12">
            <a:extLst>
              <a:ext uri="{FF2B5EF4-FFF2-40B4-BE49-F238E27FC236}">
                <a16:creationId xmlns:a16="http://schemas.microsoft.com/office/drawing/2014/main" id="{B5CDD55C-6BE4-0E1D-A5A7-22C5E88B72F3}"/>
              </a:ext>
            </a:extLst>
          </p:cNvPr>
          <p:cNvSpPr txBox="1"/>
          <p:nvPr/>
        </p:nvSpPr>
        <p:spPr>
          <a:xfrm>
            <a:off x="5270750" y="1788262"/>
            <a:ext cx="2720340" cy="317395"/>
          </a:xfrm>
          <a:prstGeom prst="rect">
            <a:avLst/>
          </a:prstGeom>
          <a:noFill/>
        </p:spPr>
        <p:txBody>
          <a:bodyPr wrap="square">
            <a:spAutoFit/>
          </a:bodyPr>
          <a:lstStyle/>
          <a:p>
            <a:pPr algn="ctr">
              <a:lnSpc>
                <a:spcPct val="114000"/>
              </a:lnSpc>
            </a:pPr>
            <a:r>
              <a:rPr lang="en-US" sz="1400" dirty="0">
                <a:latin typeface="+mn-lt"/>
              </a:rPr>
              <a:t>480x480px Input Resolution</a:t>
            </a:r>
          </a:p>
        </p:txBody>
      </p:sp>
      <p:pic>
        <p:nvPicPr>
          <p:cNvPr id="14" name="Content Placeholder 8">
            <a:extLst>
              <a:ext uri="{FF2B5EF4-FFF2-40B4-BE49-F238E27FC236}">
                <a16:creationId xmlns:a16="http://schemas.microsoft.com/office/drawing/2014/main" id="{34085F5A-7D1C-A7C1-0528-A7361FEF4DA2}"/>
              </a:ext>
            </a:extLst>
          </p:cNvPr>
          <p:cNvPicPr>
            <a:picLocks noChangeAspect="1"/>
          </p:cNvPicPr>
          <p:nvPr/>
        </p:nvPicPr>
        <p:blipFill>
          <a:blip r:embed="rId3"/>
          <a:srcRect l="1843" t="11923" r="32235" b="3831"/>
          <a:stretch>
            <a:fillRect/>
          </a:stretch>
        </p:blipFill>
        <p:spPr>
          <a:xfrm>
            <a:off x="5043270" y="2173366"/>
            <a:ext cx="3175300" cy="1398468"/>
          </a:xfrm>
          <a:prstGeom prst="rect">
            <a:avLst/>
          </a:prstGeom>
          <a:noFill/>
          <a:ln w="9525">
            <a:noFill/>
            <a:miter lim="800000"/>
            <a:headEnd/>
            <a:tailEnd/>
          </a:ln>
        </p:spPr>
      </p:pic>
      <p:pic>
        <p:nvPicPr>
          <p:cNvPr id="15" name="Content Placeholder 7">
            <a:extLst>
              <a:ext uri="{FF2B5EF4-FFF2-40B4-BE49-F238E27FC236}">
                <a16:creationId xmlns:a16="http://schemas.microsoft.com/office/drawing/2014/main" id="{6335C872-207C-6072-2A30-1DF3487EB4E7}"/>
              </a:ext>
            </a:extLst>
          </p:cNvPr>
          <p:cNvPicPr>
            <a:picLocks noChangeAspect="1"/>
          </p:cNvPicPr>
          <p:nvPr/>
        </p:nvPicPr>
        <p:blipFill>
          <a:blip r:embed="rId4"/>
          <a:srcRect l="1665" t="11904" r="32185" b="1249"/>
          <a:stretch>
            <a:fillRect/>
          </a:stretch>
        </p:blipFill>
        <p:spPr>
          <a:xfrm>
            <a:off x="889544" y="2181132"/>
            <a:ext cx="3211188" cy="1398468"/>
          </a:xfrm>
          <a:prstGeom prst="rect">
            <a:avLst/>
          </a:prstGeom>
          <a:noFill/>
          <a:ln w="9525">
            <a:noFill/>
            <a:miter lim="800000"/>
            <a:headEnd/>
            <a:tailEnd/>
          </a:ln>
        </p:spPr>
      </p:pic>
    </p:spTree>
    <p:extLst>
      <p:ext uri="{BB962C8B-B14F-4D97-AF65-F5344CB8AC3E}">
        <p14:creationId xmlns:p14="http://schemas.microsoft.com/office/powerpoint/2010/main" val="1954272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86C89-89B1-5DFB-B1DB-112D5D7176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EA1A93-7744-4949-D7A0-0CD43176AF27}"/>
              </a:ext>
            </a:extLst>
          </p:cNvPr>
          <p:cNvSpPr>
            <a:spLocks noGrp="1"/>
          </p:cNvSpPr>
          <p:nvPr>
            <p:ph type="title"/>
          </p:nvPr>
        </p:nvSpPr>
        <p:spPr>
          <a:xfrm>
            <a:off x="318009" y="2202418"/>
            <a:ext cx="8508999" cy="738664"/>
          </a:xfrm>
        </p:spPr>
        <p:txBody>
          <a:bodyPr anchor="ctr"/>
          <a:lstStyle/>
          <a:p>
            <a:pPr algn="ctr">
              <a:lnSpc>
                <a:spcPct val="100000"/>
              </a:lnSpc>
            </a:pPr>
            <a:r>
              <a:rPr lang="en-US" sz="4800" dirty="0"/>
              <a:t>Fundamental Decision Making</a:t>
            </a:r>
          </a:p>
        </p:txBody>
      </p:sp>
      <p:sp>
        <p:nvSpPr>
          <p:cNvPr id="4" name="Slide Number Placeholder 3">
            <a:extLst>
              <a:ext uri="{FF2B5EF4-FFF2-40B4-BE49-F238E27FC236}">
                <a16:creationId xmlns:a16="http://schemas.microsoft.com/office/drawing/2014/main" id="{F5937A92-6B3F-56EE-8B0B-A6072472B0A5}"/>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17</a:t>
            </a:fld>
            <a:endParaRPr lang="de-DE" dirty="0"/>
          </a:p>
        </p:txBody>
      </p:sp>
      <p:sp>
        <p:nvSpPr>
          <p:cNvPr id="5" name="Footer Placeholder 4">
            <a:extLst>
              <a:ext uri="{FF2B5EF4-FFF2-40B4-BE49-F238E27FC236}">
                <a16:creationId xmlns:a16="http://schemas.microsoft.com/office/drawing/2014/main" id="{3621FE98-FC33-08D9-61AA-9F56D6C3E892}"/>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2681140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8CD13-C136-A8A0-FA27-715AB349EAEB}"/>
              </a:ext>
            </a:extLst>
          </p:cNvPr>
          <p:cNvSpPr>
            <a:spLocks noGrp="1"/>
          </p:cNvSpPr>
          <p:nvPr>
            <p:ph type="title"/>
          </p:nvPr>
        </p:nvSpPr>
        <p:spPr>
          <a:xfrm>
            <a:off x="319090" y="972000"/>
            <a:ext cx="8508999" cy="380810"/>
          </a:xfrm>
        </p:spPr>
        <p:txBody>
          <a:bodyPr/>
          <a:lstStyle/>
          <a:p>
            <a:r>
              <a:rPr lang="en-US" dirty="0"/>
              <a:t>Stop-and-Wait System</a:t>
            </a:r>
          </a:p>
        </p:txBody>
      </p:sp>
      <p:sp>
        <p:nvSpPr>
          <p:cNvPr id="4" name="Slide Number Placeholder 3">
            <a:extLst>
              <a:ext uri="{FF2B5EF4-FFF2-40B4-BE49-F238E27FC236}">
                <a16:creationId xmlns:a16="http://schemas.microsoft.com/office/drawing/2014/main" id="{BDFD87B4-8D2A-2E9B-73AE-80DE801621B4}"/>
              </a:ext>
            </a:extLst>
          </p:cNvPr>
          <p:cNvSpPr>
            <a:spLocks noGrp="1"/>
          </p:cNvSpPr>
          <p:nvPr>
            <p:ph type="sldNum" sz="quarter" idx="15"/>
          </p:nvPr>
        </p:nvSpPr>
        <p:spPr/>
        <p:txBody>
          <a:bodyPr/>
          <a:lstStyle/>
          <a:p>
            <a:fld id="{CE58CB1E-F828-4F11-99E0-327109AF9DA4}" type="slidenum">
              <a:rPr lang="de-DE" smtClean="0"/>
              <a:pPr/>
              <a:t>18</a:t>
            </a:fld>
            <a:endParaRPr lang="de-DE" dirty="0"/>
          </a:p>
        </p:txBody>
      </p:sp>
      <p:sp>
        <p:nvSpPr>
          <p:cNvPr id="5" name="Footer Placeholder 4">
            <a:extLst>
              <a:ext uri="{FF2B5EF4-FFF2-40B4-BE49-F238E27FC236}">
                <a16:creationId xmlns:a16="http://schemas.microsoft.com/office/drawing/2014/main" id="{66461DE0-0653-B121-9802-7C012A19ED8B}"/>
              </a:ext>
            </a:extLst>
          </p:cNvPr>
          <p:cNvSpPr>
            <a:spLocks noGrp="1"/>
          </p:cNvSpPr>
          <p:nvPr>
            <p:ph type="ftr" sz="quarter" idx="16"/>
          </p:nvPr>
        </p:nvSpPr>
        <p:spPr/>
        <p:txBody>
          <a:bodyPr/>
          <a:lstStyle/>
          <a:p>
            <a:r>
              <a:rPr lang="en-US" noProof="0"/>
              <a:t>Krittin Chaowakarn | Bachelor’s Thesis</a:t>
            </a:r>
            <a:endParaRPr lang="en-US" noProof="0" dirty="0"/>
          </a:p>
        </p:txBody>
      </p:sp>
      <p:sp>
        <p:nvSpPr>
          <p:cNvPr id="6" name="Content Placeholder 5">
            <a:extLst>
              <a:ext uri="{FF2B5EF4-FFF2-40B4-BE49-F238E27FC236}">
                <a16:creationId xmlns:a16="http://schemas.microsoft.com/office/drawing/2014/main" id="{5E133B71-39E3-2A14-790A-93FF1D2D89DE}"/>
              </a:ext>
            </a:extLst>
          </p:cNvPr>
          <p:cNvSpPr>
            <a:spLocks noGrp="1"/>
          </p:cNvSpPr>
          <p:nvPr>
            <p:ph sz="quarter" idx="18"/>
          </p:nvPr>
        </p:nvSpPr>
        <p:spPr>
          <a:xfrm>
            <a:off x="586005" y="1939134"/>
            <a:ext cx="2464308" cy="422998"/>
          </a:xfrm>
        </p:spPr>
        <p:txBody>
          <a:bodyPr/>
          <a:lstStyle/>
          <a:p>
            <a:pPr algn="ctr"/>
            <a:r>
              <a:rPr lang="en-US" dirty="0"/>
              <a:t>Duckie/</a:t>
            </a:r>
            <a:r>
              <a:rPr lang="en-US" dirty="0" err="1"/>
              <a:t>Duckiebot</a:t>
            </a:r>
            <a:r>
              <a:rPr lang="en-US" dirty="0"/>
              <a:t> Detection</a:t>
            </a:r>
          </a:p>
        </p:txBody>
      </p:sp>
      <p:sp>
        <p:nvSpPr>
          <p:cNvPr id="7" name="Content Placeholder 6">
            <a:extLst>
              <a:ext uri="{FF2B5EF4-FFF2-40B4-BE49-F238E27FC236}">
                <a16:creationId xmlns:a16="http://schemas.microsoft.com/office/drawing/2014/main" id="{7DF432C2-111A-D472-E657-594C79D56DC2}"/>
              </a:ext>
            </a:extLst>
          </p:cNvPr>
          <p:cNvSpPr>
            <a:spLocks noGrp="1"/>
          </p:cNvSpPr>
          <p:nvPr>
            <p:ph sz="quarter" idx="19"/>
          </p:nvPr>
        </p:nvSpPr>
        <p:spPr>
          <a:xfrm>
            <a:off x="3729976" y="1939134"/>
            <a:ext cx="3044956" cy="422998"/>
          </a:xfrm>
        </p:spPr>
        <p:txBody>
          <a:bodyPr/>
          <a:lstStyle/>
          <a:p>
            <a:pPr algn="ctr"/>
            <a:r>
              <a:rPr lang="en-US" dirty="0"/>
              <a:t>Stop Signs Detection</a:t>
            </a:r>
          </a:p>
        </p:txBody>
      </p:sp>
      <p:pic>
        <p:nvPicPr>
          <p:cNvPr id="14" name="Content Placeholder 10" descr="A diagram of a circle with arrows and letters&#10;&#10;AI-generated content may be incorrect.">
            <a:extLst>
              <a:ext uri="{FF2B5EF4-FFF2-40B4-BE49-F238E27FC236}">
                <a16:creationId xmlns:a16="http://schemas.microsoft.com/office/drawing/2014/main" id="{DFFD37AE-9DBF-DBE1-7C87-25C3557758EC}"/>
              </a:ext>
            </a:extLst>
          </p:cNvPr>
          <p:cNvPicPr>
            <a:picLocks noChangeAspect="1"/>
          </p:cNvPicPr>
          <p:nvPr/>
        </p:nvPicPr>
        <p:blipFill>
          <a:blip r:embed="rId3"/>
          <a:stretch>
            <a:fillRect/>
          </a:stretch>
        </p:blipFill>
        <p:spPr>
          <a:xfrm>
            <a:off x="375690" y="2414904"/>
            <a:ext cx="2884938" cy="1152146"/>
          </a:xfrm>
          <a:prstGeom prst="rect">
            <a:avLst/>
          </a:prstGeom>
        </p:spPr>
      </p:pic>
      <p:pic>
        <p:nvPicPr>
          <p:cNvPr id="15" name="Content Placeholder 12" descr="A diagram of a running process&#10;&#10;AI-generated content may be incorrect.">
            <a:extLst>
              <a:ext uri="{FF2B5EF4-FFF2-40B4-BE49-F238E27FC236}">
                <a16:creationId xmlns:a16="http://schemas.microsoft.com/office/drawing/2014/main" id="{1F376E7A-9AA1-FD32-F2BA-A9BC61A88AEB}"/>
              </a:ext>
            </a:extLst>
          </p:cNvPr>
          <p:cNvPicPr>
            <a:picLocks noChangeAspect="1"/>
          </p:cNvPicPr>
          <p:nvPr/>
        </p:nvPicPr>
        <p:blipFill>
          <a:blip r:embed="rId4"/>
          <a:stretch>
            <a:fillRect/>
          </a:stretch>
        </p:blipFill>
        <p:spPr>
          <a:xfrm>
            <a:off x="3729976" y="2362132"/>
            <a:ext cx="3044958" cy="190652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79F4A4E-28CD-B62E-9E36-4DEA1F86B5AA}"/>
                  </a:ext>
                </a:extLst>
              </p:cNvPr>
              <p:cNvSpPr txBox="1"/>
              <p:nvPr/>
            </p:nvSpPr>
            <p:spPr>
              <a:xfrm>
                <a:off x="390684" y="3773572"/>
                <a:ext cx="2494722" cy="225062"/>
              </a:xfrm>
              <a:prstGeom prst="rect">
                <a:avLst/>
              </a:prstGeom>
              <a:noFill/>
            </p:spPr>
            <p:txBody>
              <a:bodyPr wrap="none" lIns="0" tIns="0" rIns="0" bIns="0" rtlCol="0">
                <a:spAutoFit/>
              </a:bodyPr>
              <a:lstStyle/>
              <a:p>
                <a:pPr>
                  <a:lnSpc>
                    <a:spcPct val="114000"/>
                  </a:lnSpc>
                </a:pPr>
                <a14:m>
                  <m:oMath xmlns:m="http://schemas.openxmlformats.org/officeDocument/2006/math">
                    <m:r>
                      <a:rPr lang="en-US" sz="1400" b="0" i="1" smtClean="0">
                        <a:latin typeface="Cambria Math" panose="02040503050406030204" pitchFamily="18" charset="0"/>
                      </a:rPr>
                      <m:t>𝐷</m:t>
                    </m:r>
                  </m:oMath>
                </a14:m>
                <a:r>
                  <a:rPr lang="en-US" sz="1400" dirty="0">
                    <a:latin typeface="+mn-lt"/>
                  </a:rPr>
                  <a:t> = Duckie/</a:t>
                </a:r>
                <a:r>
                  <a:rPr lang="en-US" sz="1400" dirty="0" err="1">
                    <a:latin typeface="+mn-lt"/>
                  </a:rPr>
                  <a:t>Duckiebot</a:t>
                </a:r>
                <a:r>
                  <a:rPr lang="en-US" sz="1400" dirty="0">
                    <a:latin typeface="+mn-lt"/>
                  </a:rPr>
                  <a:t> Detected</a:t>
                </a:r>
              </a:p>
            </p:txBody>
          </p:sp>
        </mc:Choice>
        <mc:Fallback xmlns="">
          <p:sp>
            <p:nvSpPr>
              <p:cNvPr id="17" name="TextBox 16">
                <a:extLst>
                  <a:ext uri="{FF2B5EF4-FFF2-40B4-BE49-F238E27FC236}">
                    <a16:creationId xmlns:a16="http://schemas.microsoft.com/office/drawing/2014/main" id="{579F4A4E-28CD-B62E-9E36-4DEA1F86B5AA}"/>
                  </a:ext>
                </a:extLst>
              </p:cNvPr>
              <p:cNvSpPr txBox="1">
                <a:spLocks noRot="1" noChangeAspect="1" noMove="1" noResize="1" noEditPoints="1" noAdjustHandles="1" noChangeArrowheads="1" noChangeShapeType="1" noTextEdit="1"/>
              </p:cNvSpPr>
              <p:nvPr/>
            </p:nvSpPr>
            <p:spPr>
              <a:xfrm>
                <a:off x="390684" y="3773572"/>
                <a:ext cx="2494722" cy="225062"/>
              </a:xfrm>
              <a:prstGeom prst="rect">
                <a:avLst/>
              </a:prstGeom>
              <a:blipFill>
                <a:blip r:embed="rId5"/>
                <a:stretch>
                  <a:fillRect l="-2445" t="-18919" r="-3423" b="-486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AFB94E05-5B21-D5AB-278A-C4BFB2D8D81A}"/>
                  </a:ext>
                </a:extLst>
              </p:cNvPr>
              <p:cNvSpPr txBox="1"/>
              <p:nvPr/>
            </p:nvSpPr>
            <p:spPr>
              <a:xfrm>
                <a:off x="6930892" y="2957285"/>
                <a:ext cx="1845377" cy="716222"/>
              </a:xfrm>
              <a:prstGeom prst="rect">
                <a:avLst/>
              </a:prstGeom>
              <a:noFill/>
            </p:spPr>
            <p:txBody>
              <a:bodyPr wrap="none" lIns="0" tIns="0" rIns="0" bIns="0" rtlCol="0">
                <a:spAutoFit/>
              </a:bodyPr>
              <a:lstStyle/>
              <a:p>
                <a:pPr>
                  <a:lnSpc>
                    <a:spcPct val="114000"/>
                  </a:lnSpc>
                </a:pPr>
                <a14:m>
                  <m:oMath xmlns:m="http://schemas.openxmlformats.org/officeDocument/2006/math">
                    <m:r>
                      <a:rPr lang="en-US" sz="1400" i="1" smtClean="0">
                        <a:latin typeface="Cambria Math" panose="02040503050406030204" pitchFamily="18" charset="0"/>
                      </a:rPr>
                      <m:t>𝑆</m:t>
                    </m:r>
                  </m:oMath>
                </a14:m>
                <a:r>
                  <a:rPr lang="en-US" sz="1400" dirty="0">
                    <a:latin typeface="+mn-lt"/>
                  </a:rPr>
                  <a:t> = Stop Sign Detected</a:t>
                </a:r>
              </a:p>
              <a:p>
                <a:pPr>
                  <a:lnSpc>
                    <a:spcPct val="114000"/>
                  </a:lnSpc>
                </a:pP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𝑇</m:t>
                        </m:r>
                      </m:e>
                      <m:sub>
                        <m:r>
                          <a:rPr lang="en-US" sz="1400" b="0" i="1" smtClean="0">
                            <a:latin typeface="Cambria Math" panose="02040503050406030204" pitchFamily="18" charset="0"/>
                          </a:rPr>
                          <m:t>1</m:t>
                        </m:r>
                      </m:sub>
                    </m:sSub>
                    <m:r>
                      <a:rPr lang="en-US" sz="1400" i="1">
                        <a:latin typeface="Cambria Math" panose="02040503050406030204" pitchFamily="18" charset="0"/>
                      </a:rPr>
                      <m:t> </m:t>
                    </m:r>
                  </m:oMath>
                </a14:m>
                <a:r>
                  <a:rPr lang="en-US" sz="1400" dirty="0">
                    <a:latin typeface="+mn-lt"/>
                  </a:rPr>
                  <a:t>= 3-Seconds Timer</a:t>
                </a:r>
              </a:p>
              <a:p>
                <a:pPr>
                  <a:lnSpc>
                    <a:spcPct val="114000"/>
                  </a:lnSpc>
                </a:pP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2</m:t>
                        </m:r>
                      </m:sub>
                    </m:sSub>
                  </m:oMath>
                </a14:m>
                <a:r>
                  <a:rPr lang="en-US" sz="1400" dirty="0"/>
                  <a:t> = 5-Seconds Timer</a:t>
                </a:r>
              </a:p>
            </p:txBody>
          </p:sp>
        </mc:Choice>
        <mc:Fallback>
          <p:sp>
            <p:nvSpPr>
              <p:cNvPr id="18" name="TextBox 17">
                <a:extLst>
                  <a:ext uri="{FF2B5EF4-FFF2-40B4-BE49-F238E27FC236}">
                    <a16:creationId xmlns:a16="http://schemas.microsoft.com/office/drawing/2014/main" id="{AFB94E05-5B21-D5AB-278A-C4BFB2D8D81A}"/>
                  </a:ext>
                </a:extLst>
              </p:cNvPr>
              <p:cNvSpPr txBox="1">
                <a:spLocks noRot="1" noChangeAspect="1" noMove="1" noResize="1" noEditPoints="1" noAdjustHandles="1" noChangeArrowheads="1" noChangeShapeType="1" noTextEdit="1"/>
              </p:cNvSpPr>
              <p:nvPr/>
            </p:nvSpPr>
            <p:spPr>
              <a:xfrm>
                <a:off x="6930892" y="2957285"/>
                <a:ext cx="1845377" cy="716222"/>
              </a:xfrm>
              <a:prstGeom prst="rect">
                <a:avLst/>
              </a:prstGeom>
              <a:blipFill>
                <a:blip r:embed="rId6"/>
                <a:stretch>
                  <a:fillRect l="-3300" t="-5932" r="-4620" b="-14407"/>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1DE9933E-DB40-12E0-8328-93726F7D980D}"/>
              </a:ext>
            </a:extLst>
          </p:cNvPr>
          <p:cNvCxnSpPr>
            <a:cxnSpLocks/>
          </p:cNvCxnSpPr>
          <p:nvPr/>
        </p:nvCxnSpPr>
        <p:spPr>
          <a:xfrm>
            <a:off x="3470668" y="1886362"/>
            <a:ext cx="0" cy="259088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29809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80E61A-3FFC-30F3-EF62-2FFE23884662}"/>
              </a:ext>
            </a:extLst>
          </p:cNvPr>
          <p:cNvSpPr>
            <a:spLocks noGrp="1"/>
          </p:cNvSpPr>
          <p:nvPr>
            <p:ph type="title"/>
          </p:nvPr>
        </p:nvSpPr>
        <p:spPr>
          <a:xfrm>
            <a:off x="319090" y="972000"/>
            <a:ext cx="8508999" cy="380810"/>
          </a:xfrm>
        </p:spPr>
        <p:txBody>
          <a:bodyPr/>
          <a:lstStyle/>
          <a:p>
            <a:r>
              <a:rPr lang="en-US" dirty="0"/>
              <a:t>Simple Rule-Based Decision Making</a:t>
            </a:r>
          </a:p>
        </p:txBody>
      </p:sp>
      <p:sp>
        <p:nvSpPr>
          <p:cNvPr id="4" name="Slide Number Placeholder 3">
            <a:extLst>
              <a:ext uri="{FF2B5EF4-FFF2-40B4-BE49-F238E27FC236}">
                <a16:creationId xmlns:a16="http://schemas.microsoft.com/office/drawing/2014/main" id="{5042C5CC-0997-8601-7064-9E0CF228802B}"/>
              </a:ext>
            </a:extLst>
          </p:cNvPr>
          <p:cNvSpPr>
            <a:spLocks noGrp="1"/>
          </p:cNvSpPr>
          <p:nvPr>
            <p:ph type="sldNum" sz="quarter" idx="15"/>
          </p:nvPr>
        </p:nvSpPr>
        <p:spPr/>
        <p:txBody>
          <a:bodyPr/>
          <a:lstStyle/>
          <a:p>
            <a:fld id="{CE58CB1E-F828-4F11-99E0-327109AF9DA4}" type="slidenum">
              <a:rPr lang="de-DE" smtClean="0"/>
              <a:pPr/>
              <a:t>19</a:t>
            </a:fld>
            <a:endParaRPr lang="de-DE" dirty="0"/>
          </a:p>
        </p:txBody>
      </p:sp>
      <p:sp>
        <p:nvSpPr>
          <p:cNvPr id="5" name="Footer Placeholder 4">
            <a:extLst>
              <a:ext uri="{FF2B5EF4-FFF2-40B4-BE49-F238E27FC236}">
                <a16:creationId xmlns:a16="http://schemas.microsoft.com/office/drawing/2014/main" id="{3C4000D7-CE37-4470-5884-4F71A6682D17}"/>
              </a:ext>
            </a:extLst>
          </p:cNvPr>
          <p:cNvSpPr>
            <a:spLocks noGrp="1"/>
          </p:cNvSpPr>
          <p:nvPr>
            <p:ph type="ftr" sz="quarter" idx="16"/>
          </p:nvPr>
        </p:nvSpPr>
        <p:spPr/>
        <p:txBody>
          <a:bodyPr/>
          <a:lstStyle/>
          <a:p>
            <a:r>
              <a:rPr lang="en-US" noProof="0"/>
              <a:t>Krittin Chaowakarn | Bachelor’s Thesis</a:t>
            </a:r>
            <a:endParaRPr lang="en-US" noProof="0" dirty="0"/>
          </a:p>
        </p:txBody>
      </p:sp>
      <p:sp>
        <p:nvSpPr>
          <p:cNvPr id="6" name="Content Placeholder 5">
            <a:extLst>
              <a:ext uri="{FF2B5EF4-FFF2-40B4-BE49-F238E27FC236}">
                <a16:creationId xmlns:a16="http://schemas.microsoft.com/office/drawing/2014/main" id="{B36D385B-04D5-A46B-86F1-BE887EC70703}"/>
              </a:ext>
            </a:extLst>
          </p:cNvPr>
          <p:cNvSpPr>
            <a:spLocks noGrp="1"/>
          </p:cNvSpPr>
          <p:nvPr>
            <p:ph sz="quarter" idx="18"/>
          </p:nvPr>
        </p:nvSpPr>
        <p:spPr>
          <a:xfrm>
            <a:off x="311162" y="1923809"/>
            <a:ext cx="3566160" cy="2360175"/>
          </a:xfrm>
        </p:spPr>
        <p:txBody>
          <a:bodyPr/>
          <a:lstStyle/>
          <a:p>
            <a:pPr>
              <a:lnSpc>
                <a:spcPct val="150000"/>
              </a:lnSpc>
            </a:pPr>
            <a:r>
              <a:rPr lang="en-US" dirty="0"/>
              <a:t>Region-Based Method</a:t>
            </a:r>
          </a:p>
          <a:p>
            <a:pPr marL="342900" indent="-342900">
              <a:lnSpc>
                <a:spcPct val="150000"/>
              </a:lnSpc>
              <a:buAutoNum type="arabicPeriod"/>
            </a:pPr>
            <a:r>
              <a:rPr lang="en-US" dirty="0"/>
              <a:t>Below </a:t>
            </a:r>
            <a:r>
              <a:rPr lang="en-US" dirty="0">
                <a:solidFill>
                  <a:schemeClr val="bg1"/>
                </a:solidFill>
                <a:highlight>
                  <a:srgbClr val="0000FF"/>
                </a:highlight>
              </a:rPr>
              <a:t>blue</a:t>
            </a:r>
            <a:r>
              <a:rPr lang="en-US" dirty="0"/>
              <a:t> line: </a:t>
            </a:r>
            <a:r>
              <a:rPr lang="en-US" dirty="0" err="1"/>
              <a:t>Duckiebot</a:t>
            </a:r>
            <a:endParaRPr lang="en-US" dirty="0"/>
          </a:p>
          <a:p>
            <a:pPr marL="342900" indent="-342900">
              <a:lnSpc>
                <a:spcPct val="150000"/>
              </a:lnSpc>
              <a:buAutoNum type="arabicPeriod"/>
            </a:pPr>
            <a:r>
              <a:rPr lang="en-US" dirty="0"/>
              <a:t>Below </a:t>
            </a:r>
            <a:r>
              <a:rPr lang="en-US" dirty="0">
                <a:highlight>
                  <a:srgbClr val="FFFF00"/>
                </a:highlight>
              </a:rPr>
              <a:t>yellow</a:t>
            </a:r>
            <a:r>
              <a:rPr lang="en-US" dirty="0"/>
              <a:t> line: Duckie</a:t>
            </a:r>
          </a:p>
          <a:p>
            <a:pPr>
              <a:lnSpc>
                <a:spcPct val="150000"/>
              </a:lnSpc>
            </a:pPr>
            <a:endParaRPr lang="en-US" dirty="0"/>
          </a:p>
          <a:p>
            <a:pPr>
              <a:lnSpc>
                <a:spcPct val="150000"/>
              </a:lnSpc>
            </a:pPr>
            <a:r>
              <a:rPr lang="en-US" dirty="0"/>
              <a:t>Normalized Object Dimension-Based Method</a:t>
            </a:r>
          </a:p>
          <a:p>
            <a:pPr marL="342900" indent="-342900">
              <a:lnSpc>
                <a:spcPct val="150000"/>
              </a:lnSpc>
              <a:buAutoNum type="arabicPeriod"/>
            </a:pPr>
            <a:r>
              <a:rPr lang="en-US" dirty="0"/>
              <a:t>Duckie: Threshold = 0.08</a:t>
            </a:r>
          </a:p>
          <a:p>
            <a:pPr marL="342900" indent="-342900">
              <a:lnSpc>
                <a:spcPct val="150000"/>
              </a:lnSpc>
              <a:buAutoNum type="arabicPeriod"/>
            </a:pPr>
            <a:r>
              <a:rPr lang="en-US" dirty="0"/>
              <a:t>Stop sign: Threshold = 0.1</a:t>
            </a:r>
          </a:p>
        </p:txBody>
      </p:sp>
      <p:pic>
        <p:nvPicPr>
          <p:cNvPr id="10" name="Picture 9" descr="A video game of a road with rubber ducks&#10;&#10;AI-generated content may be incorrect.">
            <a:extLst>
              <a:ext uri="{FF2B5EF4-FFF2-40B4-BE49-F238E27FC236}">
                <a16:creationId xmlns:a16="http://schemas.microsoft.com/office/drawing/2014/main" id="{0C25241F-7613-6D44-B1C4-4139BF98ECD0}"/>
              </a:ext>
            </a:extLst>
          </p:cNvPr>
          <p:cNvPicPr>
            <a:picLocks noChangeAspect="1"/>
          </p:cNvPicPr>
          <p:nvPr/>
        </p:nvPicPr>
        <p:blipFill>
          <a:blip r:embed="rId3"/>
          <a:stretch>
            <a:fillRect/>
          </a:stretch>
        </p:blipFill>
        <p:spPr>
          <a:xfrm>
            <a:off x="4439754" y="1583892"/>
            <a:ext cx="4064165" cy="3040011"/>
          </a:xfrm>
          <a:prstGeom prst="rect">
            <a:avLst/>
          </a:prstGeom>
        </p:spPr>
      </p:pic>
    </p:spTree>
    <p:extLst>
      <p:ext uri="{BB962C8B-B14F-4D97-AF65-F5344CB8AC3E}">
        <p14:creationId xmlns:p14="http://schemas.microsoft.com/office/powerpoint/2010/main" val="751019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F9ECBE-2167-497B-8FA5-22C7EEE082E0}"/>
              </a:ext>
            </a:extLst>
          </p:cNvPr>
          <p:cNvSpPr>
            <a:spLocks noGrp="1"/>
          </p:cNvSpPr>
          <p:nvPr>
            <p:ph idx="1"/>
          </p:nvPr>
        </p:nvSpPr>
        <p:spPr>
          <a:xfrm>
            <a:off x="311161" y="2570225"/>
            <a:ext cx="1404202" cy="1755677"/>
          </a:xfrm>
        </p:spPr>
        <p:txBody>
          <a:bodyPr/>
          <a:lstStyle/>
          <a:p>
            <a:r>
              <a:rPr lang="en-US" sz="1050" dirty="0"/>
              <a:t>Pros</a:t>
            </a:r>
          </a:p>
          <a:p>
            <a:pPr marL="171450" indent="-171450">
              <a:buFont typeface="Arial" panose="020B0604020202020204" pitchFamily="34" charset="0"/>
              <a:buChar char="•"/>
            </a:pPr>
            <a:r>
              <a:rPr lang="en-US" sz="1050" dirty="0"/>
              <a:t>Low CPU utilization</a:t>
            </a:r>
          </a:p>
          <a:p>
            <a:pPr marL="171450" indent="-171450">
              <a:buFont typeface="Arial" panose="020B0604020202020204" pitchFamily="34" charset="0"/>
              <a:buChar char="•"/>
            </a:pPr>
            <a:r>
              <a:rPr lang="en-US" sz="1050" dirty="0"/>
              <a:t>Precise localization</a:t>
            </a:r>
          </a:p>
          <a:p>
            <a:r>
              <a:rPr lang="en-US" sz="1050" dirty="0"/>
              <a:t>Cons</a:t>
            </a:r>
          </a:p>
          <a:p>
            <a:pPr marL="171450" indent="-171450">
              <a:buFont typeface="Arial" panose="020B0604020202020204" pitchFamily="34" charset="0"/>
              <a:buChar char="•"/>
            </a:pPr>
            <a:r>
              <a:rPr lang="en-US" sz="1050" dirty="0"/>
              <a:t>No object class</a:t>
            </a:r>
          </a:p>
          <a:p>
            <a:pPr marL="171450" indent="-171450">
              <a:buFont typeface="Arial" panose="020B0604020202020204" pitchFamily="34" charset="0"/>
              <a:buChar char="•"/>
            </a:pPr>
            <a:r>
              <a:rPr lang="en-US" sz="1050" dirty="0"/>
              <a:t>Sparse data point</a:t>
            </a:r>
          </a:p>
        </p:txBody>
      </p:sp>
      <p:sp>
        <p:nvSpPr>
          <p:cNvPr id="3" name="Title 2">
            <a:extLst>
              <a:ext uri="{FF2B5EF4-FFF2-40B4-BE49-F238E27FC236}">
                <a16:creationId xmlns:a16="http://schemas.microsoft.com/office/drawing/2014/main" id="{FE49763D-9A29-FBBF-209E-3ED694F2738C}"/>
              </a:ext>
            </a:extLst>
          </p:cNvPr>
          <p:cNvSpPr>
            <a:spLocks noGrp="1"/>
          </p:cNvSpPr>
          <p:nvPr>
            <p:ph type="title"/>
          </p:nvPr>
        </p:nvSpPr>
        <p:spPr>
          <a:xfrm>
            <a:off x="319090" y="972000"/>
            <a:ext cx="8508999" cy="380810"/>
          </a:xfrm>
        </p:spPr>
        <p:txBody>
          <a:bodyPr/>
          <a:lstStyle/>
          <a:p>
            <a:r>
              <a:rPr lang="en-US" dirty="0"/>
              <a:t>Introduction</a:t>
            </a:r>
          </a:p>
        </p:txBody>
      </p:sp>
      <p:sp>
        <p:nvSpPr>
          <p:cNvPr id="4" name="Slide Number Placeholder 3">
            <a:extLst>
              <a:ext uri="{FF2B5EF4-FFF2-40B4-BE49-F238E27FC236}">
                <a16:creationId xmlns:a16="http://schemas.microsoft.com/office/drawing/2014/main" id="{A746FE55-0823-320A-DF28-EFB29B9AC0FF}"/>
              </a:ext>
            </a:extLst>
          </p:cNvPr>
          <p:cNvSpPr>
            <a:spLocks noGrp="1"/>
          </p:cNvSpPr>
          <p:nvPr>
            <p:ph type="sldNum" sz="quarter" idx="11"/>
          </p:nvPr>
        </p:nvSpPr>
        <p:spPr/>
        <p:txBody>
          <a:bodyPr/>
          <a:lstStyle/>
          <a:p>
            <a:fld id="{CE58CB1E-F828-4F11-99E0-327109AF9DA4}" type="slidenum">
              <a:rPr lang="de-DE" smtClean="0"/>
              <a:pPr/>
              <a:t>2</a:t>
            </a:fld>
            <a:endParaRPr lang="de-DE" dirty="0"/>
          </a:p>
        </p:txBody>
      </p:sp>
      <p:sp>
        <p:nvSpPr>
          <p:cNvPr id="5" name="Footer Placeholder 4">
            <a:extLst>
              <a:ext uri="{FF2B5EF4-FFF2-40B4-BE49-F238E27FC236}">
                <a16:creationId xmlns:a16="http://schemas.microsoft.com/office/drawing/2014/main" id="{1D9E79E6-C659-69EB-3B9F-8C6D6DBBA7A5}"/>
              </a:ext>
            </a:extLst>
          </p:cNvPr>
          <p:cNvSpPr>
            <a:spLocks noGrp="1"/>
          </p:cNvSpPr>
          <p:nvPr>
            <p:ph type="ftr" sz="quarter" idx="12"/>
          </p:nvPr>
        </p:nvSpPr>
        <p:spPr/>
        <p:txBody>
          <a:bodyPr/>
          <a:lstStyle/>
          <a:p>
            <a:r>
              <a:rPr lang="en-US" noProof="0" dirty="0"/>
              <a:t>Krittin Chaowakarn | Bachelor’s Thesis</a:t>
            </a:r>
          </a:p>
        </p:txBody>
      </p:sp>
      <p:pic>
        <p:nvPicPr>
          <p:cNvPr id="11" name="Picture 10" descr="A blue robot with a yellow rubber duck on top&#10;&#10;AI-generated content may be incorrect.">
            <a:extLst>
              <a:ext uri="{FF2B5EF4-FFF2-40B4-BE49-F238E27FC236}">
                <a16:creationId xmlns:a16="http://schemas.microsoft.com/office/drawing/2014/main" id="{D4206E11-01F4-F1AD-874D-A06771BEECB9}"/>
              </a:ext>
            </a:extLst>
          </p:cNvPr>
          <p:cNvPicPr>
            <a:picLocks noChangeAspect="1"/>
          </p:cNvPicPr>
          <p:nvPr/>
        </p:nvPicPr>
        <p:blipFill>
          <a:blip r:embed="rId3"/>
          <a:stretch>
            <a:fillRect/>
          </a:stretch>
        </p:blipFill>
        <p:spPr>
          <a:xfrm>
            <a:off x="6226988" y="1714714"/>
            <a:ext cx="2597921" cy="2292665"/>
          </a:xfrm>
          <a:prstGeom prst="rect">
            <a:avLst/>
          </a:prstGeom>
        </p:spPr>
      </p:pic>
      <p:graphicFrame>
        <p:nvGraphicFramePr>
          <p:cNvPr id="12" name="Diagram 11">
            <a:extLst>
              <a:ext uri="{FF2B5EF4-FFF2-40B4-BE49-F238E27FC236}">
                <a16:creationId xmlns:a16="http://schemas.microsoft.com/office/drawing/2014/main" id="{38C3C47F-8C8C-7002-7F67-6E1DB88A5D8F}"/>
              </a:ext>
            </a:extLst>
          </p:cNvPr>
          <p:cNvGraphicFramePr/>
          <p:nvPr>
            <p:extLst>
              <p:ext uri="{D42A27DB-BD31-4B8C-83A1-F6EECF244321}">
                <p14:modId xmlns:p14="http://schemas.microsoft.com/office/powerpoint/2010/main" val="1040471542"/>
              </p:ext>
            </p:extLst>
          </p:nvPr>
        </p:nvGraphicFramePr>
        <p:xfrm>
          <a:off x="311162" y="1714714"/>
          <a:ext cx="5385359" cy="696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ontent Placeholder 1">
            <a:extLst>
              <a:ext uri="{FF2B5EF4-FFF2-40B4-BE49-F238E27FC236}">
                <a16:creationId xmlns:a16="http://schemas.microsoft.com/office/drawing/2014/main" id="{A88F9947-F95B-21BF-4204-5A8C295A722D}"/>
              </a:ext>
            </a:extLst>
          </p:cNvPr>
          <p:cNvSpPr txBox="1">
            <a:spLocks/>
          </p:cNvSpPr>
          <p:nvPr/>
        </p:nvSpPr>
        <p:spPr>
          <a:xfrm>
            <a:off x="2301740" y="2595489"/>
            <a:ext cx="1404202" cy="2259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114000"/>
              </a:lnSpc>
              <a:spcBef>
                <a:spcPct val="0"/>
              </a:spcBef>
              <a:spcAft>
                <a:spcPct val="0"/>
              </a:spcAft>
              <a:defRPr lang="de-DE" sz="1400" kern="1200" noProof="0" dirty="0" smtClean="0">
                <a:solidFill>
                  <a:schemeClr val="tx1"/>
                </a:solidFill>
                <a:latin typeface="+mn-lt"/>
                <a:ea typeface="+mn-ea"/>
                <a:cs typeface="+mn-cs"/>
              </a:defRPr>
            </a:lvl1pPr>
            <a:lvl2pPr marL="176213" indent="-176213" algn="l" rtl="0" eaLnBrk="1" fontAlgn="base" hangingPunct="1">
              <a:lnSpc>
                <a:spcPct val="114000"/>
              </a:lnSpc>
              <a:spcBef>
                <a:spcPct val="0"/>
              </a:spcBef>
              <a:spcAft>
                <a:spcPct val="0"/>
              </a:spcAft>
              <a:buFont typeface="Arial" charset="0"/>
              <a:buChar char="•"/>
              <a:defRPr lang="de-DE" sz="1400" kern="1200" noProof="0" dirty="0" smtClean="0">
                <a:solidFill>
                  <a:schemeClr val="tx1"/>
                </a:solidFill>
                <a:latin typeface="+mn-lt"/>
                <a:ea typeface="+mn-ea"/>
                <a:cs typeface="+mn-cs"/>
              </a:defRPr>
            </a:lvl2pPr>
            <a:lvl3pPr marL="360363" indent="-18415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50" dirty="0"/>
              <a:t>Improvement</a:t>
            </a:r>
          </a:p>
          <a:p>
            <a:pPr marL="171450" indent="-171450">
              <a:buFont typeface="Arial" panose="020B0604020202020204" pitchFamily="34" charset="0"/>
              <a:buChar char="•"/>
            </a:pPr>
            <a:r>
              <a:rPr lang="en-US" sz="1050" dirty="0"/>
              <a:t>Able </a:t>
            </a:r>
            <a:r>
              <a:rPr lang="en-US" sz="1050"/>
              <a:t>to locate </a:t>
            </a:r>
            <a:r>
              <a:rPr lang="en-US" sz="1050" dirty="0"/>
              <a:t>Duckie</a:t>
            </a:r>
          </a:p>
          <a:p>
            <a:pPr marL="171450" indent="-171450">
              <a:buFont typeface="Arial" panose="020B0604020202020204" pitchFamily="34" charset="0"/>
              <a:buChar char="•"/>
            </a:pPr>
            <a:r>
              <a:rPr lang="en-US" sz="1050" dirty="0"/>
              <a:t>Detect only specific region </a:t>
            </a:r>
          </a:p>
          <a:p>
            <a:r>
              <a:rPr lang="en-US" sz="1050" dirty="0"/>
              <a:t>Pros</a:t>
            </a:r>
          </a:p>
          <a:p>
            <a:pPr marL="171450" indent="-171450">
              <a:buFont typeface="Arial" panose="020B0604020202020204" pitchFamily="34" charset="0"/>
              <a:buChar char="•"/>
            </a:pPr>
            <a:r>
              <a:rPr lang="en-US" sz="1050" dirty="0"/>
              <a:t>Low CPU utilization</a:t>
            </a:r>
          </a:p>
          <a:p>
            <a:r>
              <a:rPr lang="en-US" sz="1050" dirty="0"/>
              <a:t>Cons</a:t>
            </a:r>
          </a:p>
          <a:p>
            <a:pPr marL="171450" indent="-171450">
              <a:buFont typeface="Arial" panose="020B0604020202020204" pitchFamily="34" charset="0"/>
              <a:buChar char="•"/>
            </a:pPr>
            <a:r>
              <a:rPr lang="en-US" sz="1050" dirty="0"/>
              <a:t>Only 1 class</a:t>
            </a:r>
          </a:p>
        </p:txBody>
      </p:sp>
      <p:sp>
        <p:nvSpPr>
          <p:cNvPr id="14" name="Content Placeholder 1">
            <a:extLst>
              <a:ext uri="{FF2B5EF4-FFF2-40B4-BE49-F238E27FC236}">
                <a16:creationId xmlns:a16="http://schemas.microsoft.com/office/drawing/2014/main" id="{0F7CF5BA-4937-57EF-1C60-95639ADD431C}"/>
              </a:ext>
            </a:extLst>
          </p:cNvPr>
          <p:cNvSpPr txBox="1">
            <a:spLocks/>
          </p:cNvSpPr>
          <p:nvPr/>
        </p:nvSpPr>
        <p:spPr>
          <a:xfrm>
            <a:off x="4292319" y="2595489"/>
            <a:ext cx="1404202" cy="241260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114000"/>
              </a:lnSpc>
              <a:spcBef>
                <a:spcPct val="0"/>
              </a:spcBef>
              <a:spcAft>
                <a:spcPct val="0"/>
              </a:spcAft>
              <a:defRPr lang="de-DE" sz="1400" kern="1200" noProof="0" dirty="0" smtClean="0">
                <a:solidFill>
                  <a:schemeClr val="tx1"/>
                </a:solidFill>
                <a:latin typeface="+mn-lt"/>
                <a:ea typeface="+mn-ea"/>
                <a:cs typeface="+mn-cs"/>
              </a:defRPr>
            </a:lvl1pPr>
            <a:lvl2pPr marL="176213" indent="-176213" algn="l" rtl="0" eaLnBrk="1" fontAlgn="base" hangingPunct="1">
              <a:lnSpc>
                <a:spcPct val="114000"/>
              </a:lnSpc>
              <a:spcBef>
                <a:spcPct val="0"/>
              </a:spcBef>
              <a:spcAft>
                <a:spcPct val="0"/>
              </a:spcAft>
              <a:buFont typeface="Arial" charset="0"/>
              <a:buChar char="•"/>
              <a:defRPr lang="de-DE" sz="1400" kern="1200" noProof="0" dirty="0" smtClean="0">
                <a:solidFill>
                  <a:schemeClr val="tx1"/>
                </a:solidFill>
                <a:latin typeface="+mn-lt"/>
                <a:ea typeface="+mn-ea"/>
                <a:cs typeface="+mn-cs"/>
              </a:defRPr>
            </a:lvl2pPr>
            <a:lvl3pPr marL="360363" indent="-18415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50" dirty="0"/>
              <a:t>Improvement</a:t>
            </a:r>
          </a:p>
          <a:p>
            <a:pPr marL="171450" indent="-171450">
              <a:buFont typeface="Arial" panose="020B0604020202020204" pitchFamily="34" charset="0"/>
              <a:buChar char="•"/>
            </a:pPr>
            <a:r>
              <a:rPr lang="en-US" sz="1050" dirty="0"/>
              <a:t>Detect objects besides Duckies</a:t>
            </a:r>
          </a:p>
          <a:p>
            <a:pPr marL="171450" indent="-171450">
              <a:buFont typeface="Arial" panose="020B0604020202020204" pitchFamily="34" charset="0"/>
              <a:buChar char="•"/>
            </a:pPr>
            <a:r>
              <a:rPr lang="en-US" sz="1050" dirty="0"/>
              <a:t>Inference on GPU</a:t>
            </a:r>
          </a:p>
          <a:p>
            <a:r>
              <a:rPr lang="en-US" sz="1050" dirty="0"/>
              <a:t>Pros</a:t>
            </a:r>
          </a:p>
          <a:p>
            <a:pPr marL="171450" indent="-171450">
              <a:buFont typeface="Arial" panose="020B0604020202020204" pitchFamily="34" charset="0"/>
              <a:buChar char="•"/>
            </a:pPr>
            <a:r>
              <a:rPr lang="en-US" sz="1050" dirty="0"/>
              <a:t>Detect more classes</a:t>
            </a:r>
          </a:p>
          <a:p>
            <a:pPr marL="171450" indent="-171450">
              <a:buFont typeface="Arial" panose="020B0604020202020204" pitchFamily="34" charset="0"/>
              <a:buChar char="•"/>
            </a:pPr>
            <a:r>
              <a:rPr lang="en-US" sz="1050" dirty="0"/>
              <a:t>GPU utilization</a:t>
            </a:r>
          </a:p>
          <a:p>
            <a:r>
              <a:rPr lang="en-US" sz="1050" dirty="0"/>
              <a:t>Cons</a:t>
            </a:r>
          </a:p>
          <a:p>
            <a:pPr marL="171450" indent="-171450">
              <a:buFont typeface="Arial" panose="020B0604020202020204" pitchFamily="34" charset="0"/>
              <a:buChar char="•"/>
            </a:pPr>
            <a:r>
              <a:rPr lang="en-US" sz="1050" dirty="0"/>
              <a:t>Complexity</a:t>
            </a:r>
          </a:p>
        </p:txBody>
      </p:sp>
      <p:sp>
        <p:nvSpPr>
          <p:cNvPr id="15" name="Content Placeholder 1">
            <a:extLst>
              <a:ext uri="{FF2B5EF4-FFF2-40B4-BE49-F238E27FC236}">
                <a16:creationId xmlns:a16="http://schemas.microsoft.com/office/drawing/2014/main" id="{9908F54D-07F0-E2A2-1C0F-C120E21E2EAE}"/>
              </a:ext>
            </a:extLst>
          </p:cNvPr>
          <p:cNvSpPr txBox="1">
            <a:spLocks/>
          </p:cNvSpPr>
          <p:nvPr/>
        </p:nvSpPr>
        <p:spPr>
          <a:xfrm>
            <a:off x="4292319" y="1399486"/>
            <a:ext cx="1404202" cy="26160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114000"/>
              </a:lnSpc>
              <a:spcBef>
                <a:spcPct val="0"/>
              </a:spcBef>
              <a:spcAft>
                <a:spcPct val="0"/>
              </a:spcAft>
              <a:defRPr lang="de-DE" sz="1400" kern="1200" noProof="0" dirty="0" smtClean="0">
                <a:solidFill>
                  <a:schemeClr val="tx1"/>
                </a:solidFill>
                <a:latin typeface="+mn-lt"/>
                <a:ea typeface="+mn-ea"/>
                <a:cs typeface="+mn-cs"/>
              </a:defRPr>
            </a:lvl1pPr>
            <a:lvl2pPr marL="176213" indent="-176213" algn="l" rtl="0" eaLnBrk="1" fontAlgn="base" hangingPunct="1">
              <a:lnSpc>
                <a:spcPct val="114000"/>
              </a:lnSpc>
              <a:spcBef>
                <a:spcPct val="0"/>
              </a:spcBef>
              <a:spcAft>
                <a:spcPct val="0"/>
              </a:spcAft>
              <a:buFont typeface="Arial" charset="0"/>
              <a:buChar char="•"/>
              <a:defRPr lang="de-DE" sz="1400" kern="1200" noProof="0" dirty="0" smtClean="0">
                <a:solidFill>
                  <a:schemeClr val="tx1"/>
                </a:solidFill>
                <a:latin typeface="+mn-lt"/>
                <a:ea typeface="+mn-ea"/>
                <a:cs typeface="+mn-cs"/>
              </a:defRPr>
            </a:lvl2pPr>
            <a:lvl3pPr marL="360363" indent="-18415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dirty="0"/>
              <a:t>(This thesis)</a:t>
            </a:r>
          </a:p>
        </p:txBody>
      </p:sp>
      <p:sp>
        <p:nvSpPr>
          <p:cNvPr id="16" name="TextBox 15">
            <a:extLst>
              <a:ext uri="{FF2B5EF4-FFF2-40B4-BE49-F238E27FC236}">
                <a16:creationId xmlns:a16="http://schemas.microsoft.com/office/drawing/2014/main" id="{44DAE93C-42B4-64A0-64D6-60325D2FCF96}"/>
              </a:ext>
            </a:extLst>
          </p:cNvPr>
          <p:cNvSpPr txBox="1"/>
          <p:nvPr/>
        </p:nvSpPr>
        <p:spPr>
          <a:xfrm>
            <a:off x="7049856" y="4165820"/>
            <a:ext cx="952184" cy="176908"/>
          </a:xfrm>
          <a:prstGeom prst="rect">
            <a:avLst/>
          </a:prstGeom>
          <a:noFill/>
        </p:spPr>
        <p:txBody>
          <a:bodyPr wrap="none" lIns="0" tIns="0" rIns="0" bIns="0" rtlCol="0">
            <a:spAutoFit/>
          </a:bodyPr>
          <a:lstStyle/>
          <a:p>
            <a:pPr>
              <a:lnSpc>
                <a:spcPct val="114000"/>
              </a:lnSpc>
            </a:pPr>
            <a:r>
              <a:rPr lang="en-US" sz="1100" dirty="0">
                <a:latin typeface="+mn-lt"/>
              </a:rPr>
              <a:t>Picture from [1]</a:t>
            </a:r>
          </a:p>
        </p:txBody>
      </p:sp>
    </p:spTree>
    <p:extLst>
      <p:ext uri="{BB962C8B-B14F-4D97-AF65-F5344CB8AC3E}">
        <p14:creationId xmlns:p14="http://schemas.microsoft.com/office/powerpoint/2010/main" val="3844633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E5352-698D-4F17-0F37-68F30CC560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4DBD43-8F4C-90D3-C4F1-C9B245D95DEF}"/>
              </a:ext>
            </a:extLst>
          </p:cNvPr>
          <p:cNvSpPr>
            <a:spLocks noGrp="1"/>
          </p:cNvSpPr>
          <p:nvPr>
            <p:ph type="title"/>
          </p:nvPr>
        </p:nvSpPr>
        <p:spPr>
          <a:xfrm>
            <a:off x="318009" y="2202418"/>
            <a:ext cx="8508999" cy="738664"/>
          </a:xfrm>
        </p:spPr>
        <p:txBody>
          <a:bodyPr anchor="ctr"/>
          <a:lstStyle/>
          <a:p>
            <a:pPr algn="ctr">
              <a:lnSpc>
                <a:spcPct val="100000"/>
              </a:lnSpc>
            </a:pPr>
            <a:r>
              <a:rPr lang="en-US" sz="4800" dirty="0"/>
              <a:t>Results</a:t>
            </a:r>
          </a:p>
        </p:txBody>
      </p:sp>
      <p:sp>
        <p:nvSpPr>
          <p:cNvPr id="4" name="Slide Number Placeholder 3">
            <a:extLst>
              <a:ext uri="{FF2B5EF4-FFF2-40B4-BE49-F238E27FC236}">
                <a16:creationId xmlns:a16="http://schemas.microsoft.com/office/drawing/2014/main" id="{F880B66F-1FAA-D086-6E87-98F2AC80FA59}"/>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20</a:t>
            </a:fld>
            <a:endParaRPr lang="de-DE" dirty="0"/>
          </a:p>
        </p:txBody>
      </p:sp>
      <p:sp>
        <p:nvSpPr>
          <p:cNvPr id="5" name="Footer Placeholder 4">
            <a:extLst>
              <a:ext uri="{FF2B5EF4-FFF2-40B4-BE49-F238E27FC236}">
                <a16:creationId xmlns:a16="http://schemas.microsoft.com/office/drawing/2014/main" id="{9E0BE2A9-EC84-D3F4-AE01-0DE130D2BFAA}"/>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665520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D8687-6527-364B-2EE7-B45535F15E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58E85E-4B6F-9AEA-21D3-ED858D5A7DC6}"/>
              </a:ext>
            </a:extLst>
          </p:cNvPr>
          <p:cNvSpPr>
            <a:spLocks noGrp="1"/>
          </p:cNvSpPr>
          <p:nvPr>
            <p:ph type="title"/>
          </p:nvPr>
        </p:nvSpPr>
        <p:spPr>
          <a:xfrm>
            <a:off x="319090" y="972000"/>
            <a:ext cx="8508999" cy="380810"/>
          </a:xfrm>
        </p:spPr>
        <p:txBody>
          <a:bodyPr/>
          <a:lstStyle/>
          <a:p>
            <a:r>
              <a:rPr lang="en-US" dirty="0"/>
              <a:t>Processing and Inference Times During Deployment</a:t>
            </a:r>
          </a:p>
        </p:txBody>
      </p:sp>
      <p:sp>
        <p:nvSpPr>
          <p:cNvPr id="4" name="Slide Number Placeholder 3">
            <a:extLst>
              <a:ext uri="{FF2B5EF4-FFF2-40B4-BE49-F238E27FC236}">
                <a16:creationId xmlns:a16="http://schemas.microsoft.com/office/drawing/2014/main" id="{1494FAFF-EFF6-5AC1-3609-55519B281333}"/>
              </a:ext>
            </a:extLst>
          </p:cNvPr>
          <p:cNvSpPr>
            <a:spLocks noGrp="1"/>
          </p:cNvSpPr>
          <p:nvPr>
            <p:ph type="sldNum" sz="quarter" idx="11"/>
          </p:nvPr>
        </p:nvSpPr>
        <p:spPr/>
        <p:txBody>
          <a:bodyPr/>
          <a:lstStyle/>
          <a:p>
            <a:fld id="{CE58CB1E-F828-4F11-99E0-327109AF9DA4}" type="slidenum">
              <a:rPr lang="de-DE" smtClean="0"/>
              <a:pPr/>
              <a:t>21</a:t>
            </a:fld>
            <a:endParaRPr lang="de-DE" dirty="0"/>
          </a:p>
        </p:txBody>
      </p:sp>
      <p:sp>
        <p:nvSpPr>
          <p:cNvPr id="5" name="Footer Placeholder 4">
            <a:extLst>
              <a:ext uri="{FF2B5EF4-FFF2-40B4-BE49-F238E27FC236}">
                <a16:creationId xmlns:a16="http://schemas.microsoft.com/office/drawing/2014/main" id="{67D65B7C-6F7B-FE98-3A7B-EE3EFD87C17C}"/>
              </a:ext>
            </a:extLst>
          </p:cNvPr>
          <p:cNvSpPr>
            <a:spLocks noGrp="1"/>
          </p:cNvSpPr>
          <p:nvPr>
            <p:ph type="ftr" sz="quarter" idx="12"/>
          </p:nvPr>
        </p:nvSpPr>
        <p:spPr/>
        <p:txBody>
          <a:bodyPr/>
          <a:lstStyle/>
          <a:p>
            <a:r>
              <a:rPr lang="en-US" noProof="0"/>
              <a:t>Krittin Chaowakarn | Bachelor’s Thesis</a:t>
            </a:r>
            <a:endParaRPr lang="en-US" noProof="0" dirty="0"/>
          </a:p>
        </p:txBody>
      </p:sp>
      <p:sp>
        <p:nvSpPr>
          <p:cNvPr id="6" name="Text Placeholder 5">
            <a:extLst>
              <a:ext uri="{FF2B5EF4-FFF2-40B4-BE49-F238E27FC236}">
                <a16:creationId xmlns:a16="http://schemas.microsoft.com/office/drawing/2014/main" id="{2E1E97EB-0D26-2C3C-EF87-9BD8EE958CC9}"/>
              </a:ext>
            </a:extLst>
          </p:cNvPr>
          <p:cNvSpPr>
            <a:spLocks noGrp="1"/>
          </p:cNvSpPr>
          <p:nvPr>
            <p:ph type="body" sz="quarter" idx="13"/>
          </p:nvPr>
        </p:nvSpPr>
        <p:spPr/>
        <p:txBody>
          <a:bodyPr/>
          <a:lstStyle/>
          <a:p>
            <a:r>
              <a:rPr lang="en-US" dirty="0"/>
              <a:t>Times in milliseconds, results averaged over 30-step moving average.</a:t>
            </a:r>
          </a:p>
          <a:p>
            <a:r>
              <a:rPr lang="en-US" dirty="0"/>
              <a:t>Pre- and postprocessing always on CPU</a:t>
            </a:r>
          </a:p>
        </p:txBody>
      </p:sp>
      <p:pic>
        <p:nvPicPr>
          <p:cNvPr id="10" name="Content Placeholder 9">
            <a:extLst>
              <a:ext uri="{FF2B5EF4-FFF2-40B4-BE49-F238E27FC236}">
                <a16:creationId xmlns:a16="http://schemas.microsoft.com/office/drawing/2014/main" id="{A6B0B3FA-AA8C-80DC-D93E-64C27C535C60}"/>
              </a:ext>
            </a:extLst>
          </p:cNvPr>
          <p:cNvPicPr>
            <a:picLocks noGrp="1" noChangeAspect="1"/>
          </p:cNvPicPr>
          <p:nvPr>
            <p:ph idx="1"/>
          </p:nvPr>
        </p:nvPicPr>
        <p:blipFill>
          <a:blip r:embed="rId3"/>
          <a:srcRect t="39349"/>
          <a:stretch>
            <a:fillRect/>
          </a:stretch>
        </p:blipFill>
        <p:spPr>
          <a:xfrm>
            <a:off x="525157" y="2352895"/>
            <a:ext cx="8093686" cy="1674890"/>
          </a:xfrm>
          <a:prstGeom prst="rect">
            <a:avLst/>
          </a:prstGeom>
          <a:ln w="9525">
            <a:noFill/>
            <a:miter lim="800000"/>
            <a:headEnd/>
            <a:tailEnd/>
          </a:ln>
        </p:spPr>
      </p:pic>
      <p:sp>
        <p:nvSpPr>
          <p:cNvPr id="2" name="TextBox 1">
            <a:extLst>
              <a:ext uri="{FF2B5EF4-FFF2-40B4-BE49-F238E27FC236}">
                <a16:creationId xmlns:a16="http://schemas.microsoft.com/office/drawing/2014/main" id="{3E7ED0F4-EF1E-45A5-9FCF-EC4AC8D2ABA2}"/>
              </a:ext>
            </a:extLst>
          </p:cNvPr>
          <p:cNvSpPr txBox="1"/>
          <p:nvPr/>
        </p:nvSpPr>
        <p:spPr>
          <a:xfrm>
            <a:off x="2165140" y="4270878"/>
            <a:ext cx="4813718" cy="193002"/>
          </a:xfrm>
          <a:prstGeom prst="rect">
            <a:avLst/>
          </a:prstGeom>
          <a:noFill/>
        </p:spPr>
        <p:txBody>
          <a:bodyPr wrap="square" lIns="0" tIns="0" rIns="0" bIns="0" rtlCol="0">
            <a:spAutoFit/>
          </a:bodyPr>
          <a:lstStyle/>
          <a:p>
            <a:pPr algn="ctr">
              <a:lnSpc>
                <a:spcPct val="114000"/>
              </a:lnSpc>
            </a:pPr>
            <a:r>
              <a:rPr lang="en-US" sz="1200" dirty="0">
                <a:latin typeface="+mn-lt"/>
              </a:rPr>
              <a:t>Runtime on GPU is always faster than runtime on CPU</a:t>
            </a:r>
          </a:p>
        </p:txBody>
      </p:sp>
    </p:spTree>
    <p:extLst>
      <p:ext uri="{BB962C8B-B14F-4D97-AF65-F5344CB8AC3E}">
        <p14:creationId xmlns:p14="http://schemas.microsoft.com/office/powerpoint/2010/main" val="1178284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906C7-0816-8472-467A-D78540FDD5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0DB682-667D-D217-37C1-9792E5584A87}"/>
              </a:ext>
            </a:extLst>
          </p:cNvPr>
          <p:cNvSpPr>
            <a:spLocks noGrp="1"/>
          </p:cNvSpPr>
          <p:nvPr>
            <p:ph type="title"/>
          </p:nvPr>
        </p:nvSpPr>
        <p:spPr>
          <a:xfrm>
            <a:off x="319090" y="972000"/>
            <a:ext cx="8508999" cy="380810"/>
          </a:xfrm>
        </p:spPr>
        <p:txBody>
          <a:bodyPr/>
          <a:lstStyle/>
          <a:p>
            <a:r>
              <a:rPr lang="en-US" dirty="0"/>
              <a:t>ROS Publishing Frequencies During Deployment</a:t>
            </a:r>
          </a:p>
        </p:txBody>
      </p:sp>
      <p:sp>
        <p:nvSpPr>
          <p:cNvPr id="4" name="Slide Number Placeholder 3">
            <a:extLst>
              <a:ext uri="{FF2B5EF4-FFF2-40B4-BE49-F238E27FC236}">
                <a16:creationId xmlns:a16="http://schemas.microsoft.com/office/drawing/2014/main" id="{F92F0B77-ECC2-6956-9E69-FBB12831BDD9}"/>
              </a:ext>
            </a:extLst>
          </p:cNvPr>
          <p:cNvSpPr>
            <a:spLocks noGrp="1"/>
          </p:cNvSpPr>
          <p:nvPr>
            <p:ph type="sldNum" sz="quarter" idx="11"/>
          </p:nvPr>
        </p:nvSpPr>
        <p:spPr/>
        <p:txBody>
          <a:bodyPr/>
          <a:lstStyle/>
          <a:p>
            <a:fld id="{CE58CB1E-F828-4F11-99E0-327109AF9DA4}" type="slidenum">
              <a:rPr lang="de-DE" smtClean="0"/>
              <a:pPr/>
              <a:t>22</a:t>
            </a:fld>
            <a:endParaRPr lang="de-DE" dirty="0"/>
          </a:p>
        </p:txBody>
      </p:sp>
      <p:sp>
        <p:nvSpPr>
          <p:cNvPr id="5" name="Footer Placeholder 4">
            <a:extLst>
              <a:ext uri="{FF2B5EF4-FFF2-40B4-BE49-F238E27FC236}">
                <a16:creationId xmlns:a16="http://schemas.microsoft.com/office/drawing/2014/main" id="{6DF22B5B-7A6B-B3A2-3E46-12699275D3E1}"/>
              </a:ext>
            </a:extLst>
          </p:cNvPr>
          <p:cNvSpPr>
            <a:spLocks noGrp="1"/>
          </p:cNvSpPr>
          <p:nvPr>
            <p:ph type="ftr" sz="quarter" idx="12"/>
          </p:nvPr>
        </p:nvSpPr>
        <p:spPr/>
        <p:txBody>
          <a:bodyPr/>
          <a:lstStyle/>
          <a:p>
            <a:r>
              <a:rPr lang="en-US" noProof="0"/>
              <a:t>Krittin Chaowakarn | Bachelor’s Thesis</a:t>
            </a:r>
            <a:endParaRPr lang="en-US" noProof="0" dirty="0"/>
          </a:p>
        </p:txBody>
      </p:sp>
      <p:sp>
        <p:nvSpPr>
          <p:cNvPr id="6" name="Text Placeholder 5">
            <a:extLst>
              <a:ext uri="{FF2B5EF4-FFF2-40B4-BE49-F238E27FC236}">
                <a16:creationId xmlns:a16="http://schemas.microsoft.com/office/drawing/2014/main" id="{872ADA7E-5372-664A-C526-6E6439B258D2}"/>
              </a:ext>
            </a:extLst>
          </p:cNvPr>
          <p:cNvSpPr>
            <a:spLocks noGrp="1"/>
          </p:cNvSpPr>
          <p:nvPr>
            <p:ph type="body" sz="quarter" idx="13"/>
          </p:nvPr>
        </p:nvSpPr>
        <p:spPr/>
        <p:txBody>
          <a:bodyPr/>
          <a:lstStyle/>
          <a:p>
            <a:r>
              <a:rPr lang="en-US" dirty="0"/>
              <a:t>Frequencies of important topics in Hz</a:t>
            </a:r>
          </a:p>
        </p:txBody>
      </p:sp>
      <p:sp>
        <p:nvSpPr>
          <p:cNvPr id="2" name="TextBox 1">
            <a:extLst>
              <a:ext uri="{FF2B5EF4-FFF2-40B4-BE49-F238E27FC236}">
                <a16:creationId xmlns:a16="http://schemas.microsoft.com/office/drawing/2014/main" id="{81FB9FFC-4477-0BBE-1B80-E32CE431B1E8}"/>
              </a:ext>
            </a:extLst>
          </p:cNvPr>
          <p:cNvSpPr txBox="1"/>
          <p:nvPr/>
        </p:nvSpPr>
        <p:spPr>
          <a:xfrm>
            <a:off x="1957773" y="4446954"/>
            <a:ext cx="5228454" cy="193002"/>
          </a:xfrm>
          <a:prstGeom prst="rect">
            <a:avLst/>
          </a:prstGeom>
          <a:noFill/>
        </p:spPr>
        <p:txBody>
          <a:bodyPr wrap="square" lIns="0" tIns="0" rIns="0" bIns="0" rtlCol="0">
            <a:spAutoFit/>
          </a:bodyPr>
          <a:lstStyle/>
          <a:p>
            <a:pPr algn="ctr">
              <a:lnSpc>
                <a:spcPct val="114000"/>
              </a:lnSpc>
            </a:pPr>
            <a:r>
              <a:rPr lang="en-US" sz="1200" dirty="0">
                <a:latin typeface="+mn-lt"/>
              </a:rPr>
              <a:t>Publishing Rate of Detection Array on GPU is always faster than on CPU</a:t>
            </a:r>
          </a:p>
        </p:txBody>
      </p:sp>
      <p:pic>
        <p:nvPicPr>
          <p:cNvPr id="13" name="Content Placeholder 11">
            <a:extLst>
              <a:ext uri="{FF2B5EF4-FFF2-40B4-BE49-F238E27FC236}">
                <a16:creationId xmlns:a16="http://schemas.microsoft.com/office/drawing/2014/main" id="{5F86516B-14CE-791D-1DD4-CC97FA4A0834}"/>
              </a:ext>
            </a:extLst>
          </p:cNvPr>
          <p:cNvPicPr>
            <a:picLocks noGrp="1" noChangeAspect="1"/>
          </p:cNvPicPr>
          <p:nvPr>
            <p:ph idx="1"/>
          </p:nvPr>
        </p:nvPicPr>
        <p:blipFill>
          <a:blip r:embed="rId3"/>
          <a:srcRect t="19401"/>
          <a:stretch>
            <a:fillRect/>
          </a:stretch>
        </p:blipFill>
        <p:spPr>
          <a:xfrm>
            <a:off x="1073143" y="2105505"/>
            <a:ext cx="6997714" cy="2122671"/>
          </a:xfrm>
          <a:prstGeom prst="rect">
            <a:avLst/>
          </a:prstGeom>
          <a:noFill/>
          <a:ln w="9525">
            <a:noFill/>
            <a:miter lim="800000"/>
            <a:headEnd/>
            <a:tailEnd/>
          </a:ln>
        </p:spPr>
      </p:pic>
    </p:spTree>
    <p:extLst>
      <p:ext uri="{BB962C8B-B14F-4D97-AF65-F5344CB8AC3E}">
        <p14:creationId xmlns:p14="http://schemas.microsoft.com/office/powerpoint/2010/main" val="414680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5EB2D-B225-A9AD-B685-F40AC0E481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812FAD-B1E4-3171-263A-1946BEDF3305}"/>
              </a:ext>
            </a:extLst>
          </p:cNvPr>
          <p:cNvSpPr>
            <a:spLocks noGrp="1"/>
          </p:cNvSpPr>
          <p:nvPr>
            <p:ph type="title"/>
          </p:nvPr>
        </p:nvSpPr>
        <p:spPr>
          <a:xfrm>
            <a:off x="319090" y="972000"/>
            <a:ext cx="8508999" cy="380810"/>
          </a:xfrm>
        </p:spPr>
        <p:txBody>
          <a:bodyPr/>
          <a:lstStyle/>
          <a:p>
            <a:r>
              <a:rPr lang="en-US" dirty="0"/>
              <a:t>Hardware Utilization During Deployment</a:t>
            </a:r>
          </a:p>
        </p:txBody>
      </p:sp>
      <p:sp>
        <p:nvSpPr>
          <p:cNvPr id="4" name="Slide Number Placeholder 3">
            <a:extLst>
              <a:ext uri="{FF2B5EF4-FFF2-40B4-BE49-F238E27FC236}">
                <a16:creationId xmlns:a16="http://schemas.microsoft.com/office/drawing/2014/main" id="{3ADEF84B-5095-9030-E9E0-EB972FD28AD6}"/>
              </a:ext>
            </a:extLst>
          </p:cNvPr>
          <p:cNvSpPr>
            <a:spLocks noGrp="1"/>
          </p:cNvSpPr>
          <p:nvPr>
            <p:ph type="sldNum" sz="quarter" idx="11"/>
          </p:nvPr>
        </p:nvSpPr>
        <p:spPr/>
        <p:txBody>
          <a:bodyPr/>
          <a:lstStyle/>
          <a:p>
            <a:fld id="{CE58CB1E-F828-4F11-99E0-327109AF9DA4}" type="slidenum">
              <a:rPr lang="de-DE" smtClean="0"/>
              <a:pPr/>
              <a:t>23</a:t>
            </a:fld>
            <a:endParaRPr lang="de-DE" dirty="0"/>
          </a:p>
        </p:txBody>
      </p:sp>
      <p:sp>
        <p:nvSpPr>
          <p:cNvPr id="5" name="Footer Placeholder 4">
            <a:extLst>
              <a:ext uri="{FF2B5EF4-FFF2-40B4-BE49-F238E27FC236}">
                <a16:creationId xmlns:a16="http://schemas.microsoft.com/office/drawing/2014/main" id="{AA12559E-651D-CBC6-1801-F7CEFF351080}"/>
              </a:ext>
            </a:extLst>
          </p:cNvPr>
          <p:cNvSpPr>
            <a:spLocks noGrp="1"/>
          </p:cNvSpPr>
          <p:nvPr>
            <p:ph type="ftr" sz="quarter" idx="12"/>
          </p:nvPr>
        </p:nvSpPr>
        <p:spPr/>
        <p:txBody>
          <a:bodyPr/>
          <a:lstStyle/>
          <a:p>
            <a:r>
              <a:rPr lang="en-US" noProof="0" dirty="0"/>
              <a:t>Krittin Chaowakarn | Bachelor’s Thesis</a:t>
            </a:r>
          </a:p>
        </p:txBody>
      </p:sp>
      <p:sp>
        <p:nvSpPr>
          <p:cNvPr id="6" name="Text Placeholder 5">
            <a:extLst>
              <a:ext uri="{FF2B5EF4-FFF2-40B4-BE49-F238E27FC236}">
                <a16:creationId xmlns:a16="http://schemas.microsoft.com/office/drawing/2014/main" id="{0F9A2AB6-1DD1-D3F9-CBD9-3C0FBB28620C}"/>
              </a:ext>
            </a:extLst>
          </p:cNvPr>
          <p:cNvSpPr>
            <a:spLocks noGrp="1"/>
          </p:cNvSpPr>
          <p:nvPr>
            <p:ph type="body" sz="quarter" idx="13"/>
          </p:nvPr>
        </p:nvSpPr>
        <p:spPr/>
        <p:txBody>
          <a:bodyPr/>
          <a:lstStyle/>
          <a:p>
            <a:r>
              <a:rPr lang="en-US" dirty="0"/>
              <a:t>RAM, CPU, and GPU Utilization when Inference is on CPU and GPU </a:t>
            </a:r>
          </a:p>
        </p:txBody>
      </p:sp>
      <p:sp>
        <p:nvSpPr>
          <p:cNvPr id="8" name="TextBox 7">
            <a:extLst>
              <a:ext uri="{FF2B5EF4-FFF2-40B4-BE49-F238E27FC236}">
                <a16:creationId xmlns:a16="http://schemas.microsoft.com/office/drawing/2014/main" id="{76E47214-BA4B-CC5C-E2FD-F9C594BECC2A}"/>
              </a:ext>
            </a:extLst>
          </p:cNvPr>
          <p:cNvSpPr txBox="1"/>
          <p:nvPr/>
        </p:nvSpPr>
        <p:spPr>
          <a:xfrm>
            <a:off x="1957773" y="4358303"/>
            <a:ext cx="5228454" cy="193002"/>
          </a:xfrm>
          <a:prstGeom prst="rect">
            <a:avLst/>
          </a:prstGeom>
          <a:noFill/>
        </p:spPr>
        <p:txBody>
          <a:bodyPr wrap="square" lIns="0" tIns="0" rIns="0" bIns="0" rtlCol="0">
            <a:spAutoFit/>
          </a:bodyPr>
          <a:lstStyle/>
          <a:p>
            <a:pPr algn="ctr">
              <a:lnSpc>
                <a:spcPct val="114000"/>
              </a:lnSpc>
            </a:pPr>
            <a:r>
              <a:rPr lang="en-US" sz="1200" dirty="0">
                <a:latin typeface="+mn-lt"/>
              </a:rPr>
              <a:t>GPU utilization remains below approximately 40%</a:t>
            </a:r>
          </a:p>
        </p:txBody>
      </p:sp>
      <p:pic>
        <p:nvPicPr>
          <p:cNvPr id="13" name="Content Placeholder 12">
            <a:extLst>
              <a:ext uri="{FF2B5EF4-FFF2-40B4-BE49-F238E27FC236}">
                <a16:creationId xmlns:a16="http://schemas.microsoft.com/office/drawing/2014/main" id="{135B6478-838B-3C24-51F5-85051E274240}"/>
              </a:ext>
            </a:extLst>
          </p:cNvPr>
          <p:cNvPicPr>
            <a:picLocks noGrp="1" noChangeAspect="1"/>
          </p:cNvPicPr>
          <p:nvPr>
            <p:ph idx="1"/>
          </p:nvPr>
        </p:nvPicPr>
        <p:blipFill>
          <a:blip r:embed="rId3"/>
          <a:srcRect t="12196"/>
          <a:stretch>
            <a:fillRect/>
          </a:stretch>
        </p:blipFill>
        <p:spPr>
          <a:xfrm>
            <a:off x="1304651" y="2105505"/>
            <a:ext cx="6534697" cy="2028375"/>
          </a:xfrm>
          <a:prstGeom prst="rect">
            <a:avLst/>
          </a:prstGeom>
          <a:ln w="9525">
            <a:noFill/>
            <a:miter lim="800000"/>
            <a:headEnd/>
            <a:tailEnd/>
          </a:ln>
        </p:spPr>
      </p:pic>
    </p:spTree>
    <p:extLst>
      <p:ext uri="{BB962C8B-B14F-4D97-AF65-F5344CB8AC3E}">
        <p14:creationId xmlns:p14="http://schemas.microsoft.com/office/powerpoint/2010/main" val="148864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F00553-97EE-4C0F-93E8-069083872B2A}"/>
              </a:ext>
            </a:extLst>
          </p:cNvPr>
          <p:cNvSpPr>
            <a:spLocks noGrp="1"/>
          </p:cNvSpPr>
          <p:nvPr>
            <p:ph type="title"/>
          </p:nvPr>
        </p:nvSpPr>
        <p:spPr>
          <a:xfrm>
            <a:off x="319090" y="972000"/>
            <a:ext cx="8508999" cy="380810"/>
          </a:xfrm>
        </p:spPr>
        <p:txBody>
          <a:bodyPr/>
          <a:lstStyle/>
          <a:p>
            <a:r>
              <a:rPr lang="en-US" dirty="0"/>
              <a:t>YOLO Model Selection</a:t>
            </a:r>
          </a:p>
        </p:txBody>
      </p:sp>
      <p:sp>
        <p:nvSpPr>
          <p:cNvPr id="4" name="Slide Number Placeholder 3">
            <a:extLst>
              <a:ext uri="{FF2B5EF4-FFF2-40B4-BE49-F238E27FC236}">
                <a16:creationId xmlns:a16="http://schemas.microsoft.com/office/drawing/2014/main" id="{7C6CD069-F91A-D873-C752-F6FF2779C888}"/>
              </a:ext>
            </a:extLst>
          </p:cNvPr>
          <p:cNvSpPr>
            <a:spLocks noGrp="1"/>
          </p:cNvSpPr>
          <p:nvPr>
            <p:ph type="sldNum" sz="quarter" idx="15"/>
          </p:nvPr>
        </p:nvSpPr>
        <p:spPr/>
        <p:txBody>
          <a:bodyPr/>
          <a:lstStyle/>
          <a:p>
            <a:fld id="{CE58CB1E-F828-4F11-99E0-327109AF9DA4}" type="slidenum">
              <a:rPr lang="de-DE" smtClean="0"/>
              <a:pPr/>
              <a:t>24</a:t>
            </a:fld>
            <a:endParaRPr lang="de-DE" dirty="0"/>
          </a:p>
        </p:txBody>
      </p:sp>
      <p:sp>
        <p:nvSpPr>
          <p:cNvPr id="5" name="Footer Placeholder 4">
            <a:extLst>
              <a:ext uri="{FF2B5EF4-FFF2-40B4-BE49-F238E27FC236}">
                <a16:creationId xmlns:a16="http://schemas.microsoft.com/office/drawing/2014/main" id="{B1DD330F-CCF2-4CC7-5E06-951EDC361271}"/>
              </a:ext>
            </a:extLst>
          </p:cNvPr>
          <p:cNvSpPr>
            <a:spLocks noGrp="1"/>
          </p:cNvSpPr>
          <p:nvPr>
            <p:ph type="ftr" sz="quarter" idx="16"/>
          </p:nvPr>
        </p:nvSpPr>
        <p:spPr/>
        <p:txBody>
          <a:bodyPr/>
          <a:lstStyle/>
          <a:p>
            <a:r>
              <a:rPr lang="en-US" noProof="0"/>
              <a:t>Krittin Chaowakarn | Bachelor’s Thesis</a:t>
            </a:r>
            <a:endParaRPr lang="en-US" noProof="0" dirty="0"/>
          </a:p>
        </p:txBody>
      </p:sp>
      <p:sp>
        <p:nvSpPr>
          <p:cNvPr id="6" name="Content Placeholder 5">
            <a:extLst>
              <a:ext uri="{FF2B5EF4-FFF2-40B4-BE49-F238E27FC236}">
                <a16:creationId xmlns:a16="http://schemas.microsoft.com/office/drawing/2014/main" id="{AC399D17-BB3F-AE3C-6A3E-6A61A6DC9801}"/>
              </a:ext>
            </a:extLst>
          </p:cNvPr>
          <p:cNvSpPr>
            <a:spLocks noGrp="1"/>
          </p:cNvSpPr>
          <p:nvPr>
            <p:ph sz="quarter" idx="18"/>
          </p:nvPr>
        </p:nvSpPr>
        <p:spPr>
          <a:xfrm>
            <a:off x="316992" y="1697064"/>
            <a:ext cx="8447300" cy="2998761"/>
          </a:xfrm>
        </p:spPr>
        <p:txBody>
          <a:bodyPr anchor="ctr"/>
          <a:lstStyle/>
          <a:p>
            <a:pPr algn="ctr"/>
            <a:r>
              <a:rPr lang="en-US" sz="1800" dirty="0"/>
              <a:t>“YOLOv11n@480 + NumPy” on a GPU is used for our case study.</a:t>
            </a:r>
          </a:p>
        </p:txBody>
      </p:sp>
    </p:spTree>
    <p:extLst>
      <p:ext uri="{BB962C8B-B14F-4D97-AF65-F5344CB8AC3E}">
        <p14:creationId xmlns:p14="http://schemas.microsoft.com/office/powerpoint/2010/main" val="4120073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CF757-ADFA-8FB4-2719-A11161AD6D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0DB97B-6D03-8679-E37E-B04F4544E34D}"/>
              </a:ext>
            </a:extLst>
          </p:cNvPr>
          <p:cNvSpPr>
            <a:spLocks noGrp="1"/>
          </p:cNvSpPr>
          <p:nvPr>
            <p:ph type="title"/>
          </p:nvPr>
        </p:nvSpPr>
        <p:spPr>
          <a:xfrm>
            <a:off x="318009" y="2202418"/>
            <a:ext cx="8508999" cy="738664"/>
          </a:xfrm>
        </p:spPr>
        <p:txBody>
          <a:bodyPr anchor="ctr"/>
          <a:lstStyle/>
          <a:p>
            <a:pPr algn="ctr">
              <a:lnSpc>
                <a:spcPct val="100000"/>
              </a:lnSpc>
            </a:pPr>
            <a:r>
              <a:rPr lang="en-US" sz="4800" dirty="0"/>
              <a:t>Case Study</a:t>
            </a:r>
          </a:p>
        </p:txBody>
      </p:sp>
      <p:sp>
        <p:nvSpPr>
          <p:cNvPr id="4" name="Slide Number Placeholder 3">
            <a:extLst>
              <a:ext uri="{FF2B5EF4-FFF2-40B4-BE49-F238E27FC236}">
                <a16:creationId xmlns:a16="http://schemas.microsoft.com/office/drawing/2014/main" id="{B1F370CF-37F3-9DE9-0CB9-FD62D9C81B18}"/>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25</a:t>
            </a:fld>
            <a:endParaRPr lang="de-DE" dirty="0"/>
          </a:p>
        </p:txBody>
      </p:sp>
      <p:sp>
        <p:nvSpPr>
          <p:cNvPr id="5" name="Footer Placeholder 4">
            <a:extLst>
              <a:ext uri="{FF2B5EF4-FFF2-40B4-BE49-F238E27FC236}">
                <a16:creationId xmlns:a16="http://schemas.microsoft.com/office/drawing/2014/main" id="{7880CA41-B72E-E8E1-F015-2BD9D8EA93B5}"/>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2893150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F4059-6BDD-AD99-5F34-27DD9971F9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05A4B1-F9EB-AD80-C390-436FC35E9409}"/>
              </a:ext>
            </a:extLst>
          </p:cNvPr>
          <p:cNvSpPr>
            <a:spLocks noGrp="1"/>
          </p:cNvSpPr>
          <p:nvPr>
            <p:ph type="title"/>
          </p:nvPr>
        </p:nvSpPr>
        <p:spPr>
          <a:xfrm>
            <a:off x="319090" y="972000"/>
            <a:ext cx="8508999" cy="380810"/>
          </a:xfrm>
        </p:spPr>
        <p:txBody>
          <a:bodyPr/>
          <a:lstStyle/>
          <a:p>
            <a:r>
              <a:rPr lang="en-US" dirty="0"/>
              <a:t>Case Study</a:t>
            </a:r>
          </a:p>
        </p:txBody>
      </p:sp>
      <p:sp>
        <p:nvSpPr>
          <p:cNvPr id="4" name="Slide Number Placeholder 3">
            <a:extLst>
              <a:ext uri="{FF2B5EF4-FFF2-40B4-BE49-F238E27FC236}">
                <a16:creationId xmlns:a16="http://schemas.microsoft.com/office/drawing/2014/main" id="{AC7C6D34-0FB8-48C3-EEAD-C989CADCCC2E}"/>
              </a:ext>
            </a:extLst>
          </p:cNvPr>
          <p:cNvSpPr>
            <a:spLocks noGrp="1"/>
          </p:cNvSpPr>
          <p:nvPr>
            <p:ph type="sldNum" sz="quarter" idx="15"/>
          </p:nvPr>
        </p:nvSpPr>
        <p:spPr/>
        <p:txBody>
          <a:bodyPr/>
          <a:lstStyle/>
          <a:p>
            <a:fld id="{CE58CB1E-F828-4F11-99E0-327109AF9DA4}" type="slidenum">
              <a:rPr lang="de-DE" smtClean="0"/>
              <a:pPr/>
              <a:t>26</a:t>
            </a:fld>
            <a:endParaRPr lang="de-DE" dirty="0"/>
          </a:p>
        </p:txBody>
      </p:sp>
      <p:sp>
        <p:nvSpPr>
          <p:cNvPr id="5" name="Footer Placeholder 4">
            <a:extLst>
              <a:ext uri="{FF2B5EF4-FFF2-40B4-BE49-F238E27FC236}">
                <a16:creationId xmlns:a16="http://schemas.microsoft.com/office/drawing/2014/main" id="{73BA615A-4777-D826-645C-F2EA32FE6A94}"/>
              </a:ext>
            </a:extLst>
          </p:cNvPr>
          <p:cNvSpPr>
            <a:spLocks noGrp="1"/>
          </p:cNvSpPr>
          <p:nvPr>
            <p:ph type="ftr" sz="quarter" idx="16"/>
          </p:nvPr>
        </p:nvSpPr>
        <p:spPr/>
        <p:txBody>
          <a:bodyPr/>
          <a:lstStyle/>
          <a:p>
            <a:r>
              <a:rPr lang="en-US" noProof="0"/>
              <a:t>Krittin Chaowakarn | Bachelor’s Thesis</a:t>
            </a:r>
            <a:endParaRPr lang="en-US" noProof="0" dirty="0"/>
          </a:p>
        </p:txBody>
      </p:sp>
      <p:sp>
        <p:nvSpPr>
          <p:cNvPr id="6" name="Content Placeholder 5">
            <a:extLst>
              <a:ext uri="{FF2B5EF4-FFF2-40B4-BE49-F238E27FC236}">
                <a16:creationId xmlns:a16="http://schemas.microsoft.com/office/drawing/2014/main" id="{BDDC8725-7418-FA1C-B2E6-1F1C4253B36E}"/>
              </a:ext>
            </a:extLst>
          </p:cNvPr>
          <p:cNvSpPr>
            <a:spLocks noGrp="1"/>
          </p:cNvSpPr>
          <p:nvPr>
            <p:ph sz="quarter" idx="18"/>
          </p:nvPr>
        </p:nvSpPr>
        <p:spPr>
          <a:xfrm>
            <a:off x="1436724" y="1541781"/>
            <a:ext cx="2388941" cy="3124233"/>
          </a:xfrm>
        </p:spPr>
        <p:txBody>
          <a:bodyPr/>
          <a:lstStyle/>
          <a:p>
            <a:r>
              <a:rPr lang="en-US" dirty="0"/>
              <a:t>Nominal Cases</a:t>
            </a:r>
          </a:p>
          <a:p>
            <a:endParaRPr lang="en-US" dirty="0"/>
          </a:p>
          <a:p>
            <a:r>
              <a:rPr lang="en-US" b="1" dirty="0"/>
              <a:t>Duckie</a:t>
            </a:r>
          </a:p>
          <a:p>
            <a:pPr lvl="1"/>
            <a:r>
              <a:rPr lang="en-US" dirty="0"/>
              <a:t>Different facing directions</a:t>
            </a:r>
          </a:p>
          <a:p>
            <a:pPr lvl="1"/>
            <a:r>
              <a:rPr lang="en-US" dirty="0"/>
              <a:t>Different distances</a:t>
            </a:r>
          </a:p>
          <a:p>
            <a:pPr lvl="1"/>
            <a:r>
              <a:rPr lang="en-US" dirty="0"/>
              <a:t>Different angles</a:t>
            </a:r>
          </a:p>
          <a:p>
            <a:pPr lvl="1"/>
            <a:endParaRPr lang="en-US" b="1" dirty="0"/>
          </a:p>
          <a:p>
            <a:pPr marL="0" lvl="1" indent="0">
              <a:buNone/>
            </a:pPr>
            <a:r>
              <a:rPr lang="en-US" b="1" dirty="0" err="1"/>
              <a:t>Duckiebot</a:t>
            </a:r>
            <a:endParaRPr lang="en-US" b="1" dirty="0"/>
          </a:p>
          <a:p>
            <a:pPr lvl="1"/>
            <a:r>
              <a:rPr lang="en-US" dirty="0"/>
              <a:t>Different facing directions</a:t>
            </a:r>
          </a:p>
          <a:p>
            <a:pPr lvl="1"/>
            <a:r>
              <a:rPr lang="en-US" dirty="0"/>
              <a:t>Different distances</a:t>
            </a:r>
          </a:p>
          <a:p>
            <a:pPr marL="285750" indent="-285750">
              <a:buFont typeface="Arial" panose="020B0604020202020204" pitchFamily="34" charset="0"/>
              <a:buChar char="•"/>
            </a:pPr>
            <a:endParaRPr lang="en-US" dirty="0"/>
          </a:p>
          <a:p>
            <a:r>
              <a:rPr lang="en-US" b="1" dirty="0"/>
              <a:t>Stop sign</a:t>
            </a:r>
          </a:p>
          <a:p>
            <a:pPr lvl="1"/>
            <a:r>
              <a:rPr lang="en-US" dirty="0"/>
              <a:t>Different distances</a:t>
            </a:r>
          </a:p>
          <a:p>
            <a:pPr lvl="1"/>
            <a:r>
              <a:rPr lang="en-US" dirty="0"/>
              <a:t>Always facing the camera</a:t>
            </a:r>
          </a:p>
        </p:txBody>
      </p:sp>
      <p:sp>
        <p:nvSpPr>
          <p:cNvPr id="7" name="Content Placeholder 6">
            <a:extLst>
              <a:ext uri="{FF2B5EF4-FFF2-40B4-BE49-F238E27FC236}">
                <a16:creationId xmlns:a16="http://schemas.microsoft.com/office/drawing/2014/main" id="{676E5BE4-070A-2D88-3479-91DE29CEB420}"/>
              </a:ext>
            </a:extLst>
          </p:cNvPr>
          <p:cNvSpPr>
            <a:spLocks noGrp="1"/>
          </p:cNvSpPr>
          <p:nvPr>
            <p:ph sz="quarter" idx="19"/>
          </p:nvPr>
        </p:nvSpPr>
        <p:spPr>
          <a:xfrm>
            <a:off x="5468269" y="1541781"/>
            <a:ext cx="2613330" cy="2434907"/>
          </a:xfrm>
        </p:spPr>
        <p:txBody>
          <a:bodyPr/>
          <a:lstStyle/>
          <a:p>
            <a:r>
              <a:rPr lang="en-US" dirty="0"/>
              <a:t>Safety-Critical Cases</a:t>
            </a:r>
          </a:p>
          <a:p>
            <a:endParaRPr lang="en-US" dirty="0"/>
          </a:p>
          <a:p>
            <a:r>
              <a:rPr lang="en-US" b="1" dirty="0"/>
              <a:t>Duckie</a:t>
            </a:r>
          </a:p>
          <a:p>
            <a:pPr marL="285750" indent="-285750">
              <a:buFont typeface="Arial" panose="020B0604020202020204" pitchFamily="34" charset="0"/>
              <a:buChar char="•"/>
            </a:pPr>
            <a:r>
              <a:rPr lang="en-US" dirty="0"/>
              <a:t>Occlusion at different levels</a:t>
            </a:r>
          </a:p>
          <a:p>
            <a:pPr marL="285750" indent="-285750">
              <a:buFont typeface="Arial" panose="020B0604020202020204" pitchFamily="34" charset="0"/>
              <a:buChar char="•"/>
            </a:pPr>
            <a:r>
              <a:rPr lang="en-US" dirty="0"/>
              <a:t>Very close</a:t>
            </a:r>
          </a:p>
          <a:p>
            <a:pPr marL="171450" indent="-171450">
              <a:buFontTx/>
              <a:buChar char="-"/>
            </a:pPr>
            <a:endParaRPr lang="en-US" dirty="0"/>
          </a:p>
          <a:p>
            <a:r>
              <a:rPr lang="en-US" b="1" dirty="0" err="1"/>
              <a:t>Duckiebot</a:t>
            </a:r>
            <a:endParaRPr lang="en-US" b="1" dirty="0"/>
          </a:p>
          <a:p>
            <a:pPr marL="285750" indent="-285750">
              <a:buFont typeface="Arial" panose="020B0604020202020204" pitchFamily="34" charset="0"/>
              <a:buChar char="•"/>
            </a:pPr>
            <a:r>
              <a:rPr lang="en-US" dirty="0"/>
              <a:t>Occlusion at different levels</a:t>
            </a:r>
          </a:p>
          <a:p>
            <a:endParaRPr lang="en-US" dirty="0"/>
          </a:p>
        </p:txBody>
      </p:sp>
      <p:cxnSp>
        <p:nvCxnSpPr>
          <p:cNvPr id="9" name="Straight Connector 8">
            <a:extLst>
              <a:ext uri="{FF2B5EF4-FFF2-40B4-BE49-F238E27FC236}">
                <a16:creationId xmlns:a16="http://schemas.microsoft.com/office/drawing/2014/main" id="{4BCE55F0-7480-F6F3-4EA5-4406D48D3CA4}"/>
              </a:ext>
            </a:extLst>
          </p:cNvPr>
          <p:cNvCxnSpPr>
            <a:cxnSpLocks/>
            <a:stCxn id="3" idx="2"/>
          </p:cNvCxnSpPr>
          <p:nvPr/>
        </p:nvCxnSpPr>
        <p:spPr>
          <a:xfrm>
            <a:off x="4573590" y="1352810"/>
            <a:ext cx="0" cy="331320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1125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2DCD0-C7E5-B65E-9B17-08E1AD7AE9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A72C87-A8CA-8D95-7AEB-14F353C99FD4}"/>
              </a:ext>
            </a:extLst>
          </p:cNvPr>
          <p:cNvSpPr>
            <a:spLocks noGrp="1"/>
          </p:cNvSpPr>
          <p:nvPr>
            <p:ph type="title"/>
          </p:nvPr>
        </p:nvSpPr>
        <p:spPr>
          <a:xfrm>
            <a:off x="319090" y="972000"/>
            <a:ext cx="8508999" cy="380810"/>
          </a:xfrm>
        </p:spPr>
        <p:txBody>
          <a:bodyPr/>
          <a:lstStyle/>
          <a:p>
            <a:r>
              <a:rPr lang="en-US" dirty="0"/>
              <a:t>Case Study – Duckie Nominal Cases</a:t>
            </a:r>
          </a:p>
        </p:txBody>
      </p:sp>
      <p:sp>
        <p:nvSpPr>
          <p:cNvPr id="4" name="Slide Number Placeholder 3">
            <a:extLst>
              <a:ext uri="{FF2B5EF4-FFF2-40B4-BE49-F238E27FC236}">
                <a16:creationId xmlns:a16="http://schemas.microsoft.com/office/drawing/2014/main" id="{A1BF1364-C8DA-9042-3C3B-B116A09169AE}"/>
              </a:ext>
            </a:extLst>
          </p:cNvPr>
          <p:cNvSpPr>
            <a:spLocks noGrp="1"/>
          </p:cNvSpPr>
          <p:nvPr>
            <p:ph type="sldNum" sz="quarter" idx="15"/>
          </p:nvPr>
        </p:nvSpPr>
        <p:spPr/>
        <p:txBody>
          <a:bodyPr/>
          <a:lstStyle/>
          <a:p>
            <a:fld id="{CE58CB1E-F828-4F11-99E0-327109AF9DA4}" type="slidenum">
              <a:rPr lang="de-DE" smtClean="0"/>
              <a:pPr/>
              <a:t>27</a:t>
            </a:fld>
            <a:endParaRPr lang="de-DE" dirty="0"/>
          </a:p>
        </p:txBody>
      </p:sp>
      <p:sp>
        <p:nvSpPr>
          <p:cNvPr id="5" name="Footer Placeholder 4">
            <a:extLst>
              <a:ext uri="{FF2B5EF4-FFF2-40B4-BE49-F238E27FC236}">
                <a16:creationId xmlns:a16="http://schemas.microsoft.com/office/drawing/2014/main" id="{68F068C5-3588-4916-FCEB-3800AB99F83E}"/>
              </a:ext>
            </a:extLst>
          </p:cNvPr>
          <p:cNvSpPr>
            <a:spLocks noGrp="1"/>
          </p:cNvSpPr>
          <p:nvPr>
            <p:ph type="ftr" sz="quarter" idx="16"/>
          </p:nvPr>
        </p:nvSpPr>
        <p:spPr/>
        <p:txBody>
          <a:bodyPr/>
          <a:lstStyle/>
          <a:p>
            <a:r>
              <a:rPr lang="en-US" noProof="0"/>
              <a:t>Krittin Chaowakarn | Bachelor’s Thesis</a:t>
            </a:r>
            <a:endParaRPr lang="en-US" noProof="0" dirty="0"/>
          </a:p>
        </p:txBody>
      </p:sp>
      <p:pic>
        <p:nvPicPr>
          <p:cNvPr id="9" name="Content Placeholder 8" descr="A race track with a blue car&#10;&#10;AI-generated content may be incorrect.">
            <a:extLst>
              <a:ext uri="{FF2B5EF4-FFF2-40B4-BE49-F238E27FC236}">
                <a16:creationId xmlns:a16="http://schemas.microsoft.com/office/drawing/2014/main" id="{3258FA79-4C09-1041-B1E4-CA0B437A1395}"/>
              </a:ext>
            </a:extLst>
          </p:cNvPr>
          <p:cNvPicPr>
            <a:picLocks noGrp="1" noChangeAspect="1"/>
          </p:cNvPicPr>
          <p:nvPr>
            <p:ph sz="quarter" idx="18"/>
          </p:nvPr>
        </p:nvPicPr>
        <p:blipFill>
          <a:blip r:embed="rId3"/>
          <a:stretch>
            <a:fillRect/>
          </a:stretch>
        </p:blipFill>
        <p:spPr>
          <a:xfrm>
            <a:off x="319090" y="1843683"/>
            <a:ext cx="3875987" cy="2852142"/>
          </a:xfrm>
        </p:spPr>
      </p:pic>
      <p:cxnSp>
        <p:nvCxnSpPr>
          <p:cNvPr id="28" name="Straight Connector 27">
            <a:extLst>
              <a:ext uri="{FF2B5EF4-FFF2-40B4-BE49-F238E27FC236}">
                <a16:creationId xmlns:a16="http://schemas.microsoft.com/office/drawing/2014/main" id="{8E29DBB7-54AD-6A44-D9D1-E51F8756F17F}"/>
              </a:ext>
            </a:extLst>
          </p:cNvPr>
          <p:cNvCxnSpPr>
            <a:cxnSpLocks/>
          </p:cNvCxnSpPr>
          <p:nvPr/>
        </p:nvCxnSpPr>
        <p:spPr>
          <a:xfrm>
            <a:off x="4418845" y="1613062"/>
            <a:ext cx="0" cy="331320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0" name="Picture 29" descr="A close-up of a road&#10;&#10;AI-generated content may be incorrect.">
            <a:extLst>
              <a:ext uri="{FF2B5EF4-FFF2-40B4-BE49-F238E27FC236}">
                <a16:creationId xmlns:a16="http://schemas.microsoft.com/office/drawing/2014/main" id="{9B20F27C-57DA-DB2B-B24B-F46790A3EFA8}"/>
              </a:ext>
            </a:extLst>
          </p:cNvPr>
          <p:cNvPicPr>
            <a:picLocks noChangeAspect="1"/>
          </p:cNvPicPr>
          <p:nvPr/>
        </p:nvPicPr>
        <p:blipFill>
          <a:blip r:embed="rId4"/>
          <a:stretch>
            <a:fillRect/>
          </a:stretch>
        </p:blipFill>
        <p:spPr>
          <a:xfrm>
            <a:off x="4656490" y="1843681"/>
            <a:ext cx="1800113" cy="1346491"/>
          </a:xfrm>
          <a:prstGeom prst="rect">
            <a:avLst/>
          </a:prstGeom>
        </p:spPr>
      </p:pic>
      <p:pic>
        <p:nvPicPr>
          <p:cNvPr id="32" name="Picture 31" descr="A close-up of a race track&#10;&#10;AI-generated content may be incorrect.">
            <a:extLst>
              <a:ext uri="{FF2B5EF4-FFF2-40B4-BE49-F238E27FC236}">
                <a16:creationId xmlns:a16="http://schemas.microsoft.com/office/drawing/2014/main" id="{0A81B2DF-0F99-FE67-3000-DFAB6023729E}"/>
              </a:ext>
            </a:extLst>
          </p:cNvPr>
          <p:cNvPicPr>
            <a:picLocks noChangeAspect="1"/>
          </p:cNvPicPr>
          <p:nvPr/>
        </p:nvPicPr>
        <p:blipFill>
          <a:blip r:embed="rId5"/>
          <a:stretch>
            <a:fillRect/>
          </a:stretch>
        </p:blipFill>
        <p:spPr>
          <a:xfrm>
            <a:off x="6662686" y="3351525"/>
            <a:ext cx="1800109" cy="1346488"/>
          </a:xfrm>
          <a:prstGeom prst="rect">
            <a:avLst/>
          </a:prstGeom>
        </p:spPr>
      </p:pic>
      <p:pic>
        <p:nvPicPr>
          <p:cNvPr id="34" name="Picture 33" descr="A close-up of a track&#10;&#10;AI-generated content may be incorrect.">
            <a:extLst>
              <a:ext uri="{FF2B5EF4-FFF2-40B4-BE49-F238E27FC236}">
                <a16:creationId xmlns:a16="http://schemas.microsoft.com/office/drawing/2014/main" id="{65BC610F-1D4B-88B4-4578-D845A0BB6D3F}"/>
              </a:ext>
            </a:extLst>
          </p:cNvPr>
          <p:cNvPicPr>
            <a:picLocks noChangeAspect="1"/>
          </p:cNvPicPr>
          <p:nvPr/>
        </p:nvPicPr>
        <p:blipFill>
          <a:blip r:embed="rId6"/>
          <a:stretch>
            <a:fillRect/>
          </a:stretch>
        </p:blipFill>
        <p:spPr>
          <a:xfrm>
            <a:off x="4656490" y="3349334"/>
            <a:ext cx="1800113" cy="1346491"/>
          </a:xfrm>
          <a:prstGeom prst="rect">
            <a:avLst/>
          </a:prstGeom>
        </p:spPr>
      </p:pic>
      <p:pic>
        <p:nvPicPr>
          <p:cNvPr id="36" name="Picture 35" descr="A close-up of a race track&#10;&#10;AI-generated content may be incorrect.">
            <a:extLst>
              <a:ext uri="{FF2B5EF4-FFF2-40B4-BE49-F238E27FC236}">
                <a16:creationId xmlns:a16="http://schemas.microsoft.com/office/drawing/2014/main" id="{040F7DFA-B890-7F21-A9F2-36EB90E50EF5}"/>
              </a:ext>
            </a:extLst>
          </p:cNvPr>
          <p:cNvPicPr>
            <a:picLocks noChangeAspect="1"/>
          </p:cNvPicPr>
          <p:nvPr/>
        </p:nvPicPr>
        <p:blipFill>
          <a:blip r:embed="rId7"/>
          <a:stretch>
            <a:fillRect/>
          </a:stretch>
        </p:blipFill>
        <p:spPr>
          <a:xfrm>
            <a:off x="6662686" y="1843682"/>
            <a:ext cx="1800108" cy="1346487"/>
          </a:xfrm>
          <a:prstGeom prst="rect">
            <a:avLst/>
          </a:prstGeom>
        </p:spPr>
      </p:pic>
    </p:spTree>
    <p:extLst>
      <p:ext uri="{BB962C8B-B14F-4D97-AF65-F5344CB8AC3E}">
        <p14:creationId xmlns:p14="http://schemas.microsoft.com/office/powerpoint/2010/main" val="2797279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EFD4B-B2BE-8465-2B34-62EB171CE8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B57A80-6571-F153-BF6A-CAB9C3AB0CDA}"/>
              </a:ext>
            </a:extLst>
          </p:cNvPr>
          <p:cNvSpPr>
            <a:spLocks noGrp="1"/>
          </p:cNvSpPr>
          <p:nvPr>
            <p:ph type="title"/>
          </p:nvPr>
        </p:nvSpPr>
        <p:spPr>
          <a:xfrm>
            <a:off x="319090" y="972000"/>
            <a:ext cx="8508999" cy="380810"/>
          </a:xfrm>
        </p:spPr>
        <p:txBody>
          <a:bodyPr/>
          <a:lstStyle/>
          <a:p>
            <a:r>
              <a:rPr lang="en-US" dirty="0"/>
              <a:t>Case Study – </a:t>
            </a:r>
            <a:r>
              <a:rPr lang="en-US" dirty="0" err="1"/>
              <a:t>Duckiebot</a:t>
            </a:r>
            <a:r>
              <a:rPr lang="en-US" dirty="0"/>
              <a:t> Nominal Cases</a:t>
            </a:r>
          </a:p>
        </p:txBody>
      </p:sp>
      <p:sp>
        <p:nvSpPr>
          <p:cNvPr id="4" name="Slide Number Placeholder 3">
            <a:extLst>
              <a:ext uri="{FF2B5EF4-FFF2-40B4-BE49-F238E27FC236}">
                <a16:creationId xmlns:a16="http://schemas.microsoft.com/office/drawing/2014/main" id="{A3E7A891-F68A-0FE3-1644-0C6E1A23281B}"/>
              </a:ext>
            </a:extLst>
          </p:cNvPr>
          <p:cNvSpPr>
            <a:spLocks noGrp="1"/>
          </p:cNvSpPr>
          <p:nvPr>
            <p:ph type="sldNum" sz="quarter" idx="15"/>
          </p:nvPr>
        </p:nvSpPr>
        <p:spPr/>
        <p:txBody>
          <a:bodyPr/>
          <a:lstStyle/>
          <a:p>
            <a:fld id="{CE58CB1E-F828-4F11-99E0-327109AF9DA4}" type="slidenum">
              <a:rPr lang="de-DE" smtClean="0"/>
              <a:pPr/>
              <a:t>28</a:t>
            </a:fld>
            <a:endParaRPr lang="de-DE" dirty="0"/>
          </a:p>
        </p:txBody>
      </p:sp>
      <p:sp>
        <p:nvSpPr>
          <p:cNvPr id="5" name="Footer Placeholder 4">
            <a:extLst>
              <a:ext uri="{FF2B5EF4-FFF2-40B4-BE49-F238E27FC236}">
                <a16:creationId xmlns:a16="http://schemas.microsoft.com/office/drawing/2014/main" id="{33900C8D-2489-E985-1928-917D27029087}"/>
              </a:ext>
            </a:extLst>
          </p:cNvPr>
          <p:cNvSpPr>
            <a:spLocks noGrp="1"/>
          </p:cNvSpPr>
          <p:nvPr>
            <p:ph type="ftr" sz="quarter" idx="16"/>
          </p:nvPr>
        </p:nvSpPr>
        <p:spPr/>
        <p:txBody>
          <a:bodyPr/>
          <a:lstStyle/>
          <a:p>
            <a:r>
              <a:rPr lang="en-US" noProof="0"/>
              <a:t>Krittin Chaowakarn | Bachelor’s Thesis</a:t>
            </a:r>
            <a:endParaRPr lang="en-US" noProof="0" dirty="0"/>
          </a:p>
        </p:txBody>
      </p:sp>
      <p:pic>
        <p:nvPicPr>
          <p:cNvPr id="9" name="Content Placeholder 8" descr="A race track with a car on it&#10;&#10;AI-generated content may be incorrect.">
            <a:extLst>
              <a:ext uri="{FF2B5EF4-FFF2-40B4-BE49-F238E27FC236}">
                <a16:creationId xmlns:a16="http://schemas.microsoft.com/office/drawing/2014/main" id="{788542D7-1571-B068-1278-5C76085FD8B0}"/>
              </a:ext>
            </a:extLst>
          </p:cNvPr>
          <p:cNvPicPr>
            <a:picLocks noGrp="1" noChangeAspect="1"/>
          </p:cNvPicPr>
          <p:nvPr>
            <p:ph sz="quarter" idx="18"/>
          </p:nvPr>
        </p:nvPicPr>
        <p:blipFill>
          <a:blip r:embed="rId3"/>
          <a:stretch>
            <a:fillRect/>
          </a:stretch>
        </p:blipFill>
        <p:spPr>
          <a:xfrm>
            <a:off x="319090" y="1832783"/>
            <a:ext cx="3890800" cy="2863042"/>
          </a:xfrm>
        </p:spPr>
      </p:pic>
      <p:pic>
        <p:nvPicPr>
          <p:cNvPr id="11" name="Picture 10" descr="A close-up of a track&#10;&#10;AI-generated content may be incorrect.">
            <a:extLst>
              <a:ext uri="{FF2B5EF4-FFF2-40B4-BE49-F238E27FC236}">
                <a16:creationId xmlns:a16="http://schemas.microsoft.com/office/drawing/2014/main" id="{1B3800BF-8077-D1CC-8AD9-7E0D457F8FB0}"/>
              </a:ext>
            </a:extLst>
          </p:cNvPr>
          <p:cNvPicPr>
            <a:picLocks noChangeAspect="1"/>
          </p:cNvPicPr>
          <p:nvPr/>
        </p:nvPicPr>
        <p:blipFill>
          <a:blip r:embed="rId4"/>
          <a:stretch>
            <a:fillRect/>
          </a:stretch>
        </p:blipFill>
        <p:spPr>
          <a:xfrm>
            <a:off x="6666377" y="3340868"/>
            <a:ext cx="1811432" cy="1354958"/>
          </a:xfrm>
          <a:prstGeom prst="rect">
            <a:avLst/>
          </a:prstGeom>
        </p:spPr>
      </p:pic>
      <p:pic>
        <p:nvPicPr>
          <p:cNvPr id="13" name="Picture 12" descr="A close-up of a track&#10;&#10;AI-generated content may be incorrect.">
            <a:extLst>
              <a:ext uri="{FF2B5EF4-FFF2-40B4-BE49-F238E27FC236}">
                <a16:creationId xmlns:a16="http://schemas.microsoft.com/office/drawing/2014/main" id="{59F063FE-6A32-03F6-BF5B-6F96C88E4DF6}"/>
              </a:ext>
            </a:extLst>
          </p:cNvPr>
          <p:cNvPicPr>
            <a:picLocks noChangeAspect="1"/>
          </p:cNvPicPr>
          <p:nvPr/>
        </p:nvPicPr>
        <p:blipFill>
          <a:blip r:embed="rId5"/>
          <a:stretch>
            <a:fillRect/>
          </a:stretch>
        </p:blipFill>
        <p:spPr>
          <a:xfrm>
            <a:off x="4667806" y="3340867"/>
            <a:ext cx="1788796" cy="1338026"/>
          </a:xfrm>
          <a:prstGeom prst="rect">
            <a:avLst/>
          </a:prstGeom>
        </p:spPr>
      </p:pic>
      <p:pic>
        <p:nvPicPr>
          <p:cNvPr id="18" name="Picture 17" descr="A machine on a road&#10;&#10;AI-generated content may be incorrect.">
            <a:extLst>
              <a:ext uri="{FF2B5EF4-FFF2-40B4-BE49-F238E27FC236}">
                <a16:creationId xmlns:a16="http://schemas.microsoft.com/office/drawing/2014/main" id="{E35AF5AC-4489-BF79-DB44-AC37285165B7}"/>
              </a:ext>
            </a:extLst>
          </p:cNvPr>
          <p:cNvPicPr>
            <a:picLocks noChangeAspect="1"/>
          </p:cNvPicPr>
          <p:nvPr/>
        </p:nvPicPr>
        <p:blipFill>
          <a:blip r:embed="rId6"/>
          <a:stretch>
            <a:fillRect/>
          </a:stretch>
        </p:blipFill>
        <p:spPr>
          <a:xfrm>
            <a:off x="4667806" y="1843682"/>
            <a:ext cx="1788796" cy="1338025"/>
          </a:xfrm>
          <a:prstGeom prst="rect">
            <a:avLst/>
          </a:prstGeom>
        </p:spPr>
      </p:pic>
      <p:pic>
        <p:nvPicPr>
          <p:cNvPr id="19" name="Picture 18" descr="A purple box on a black surface&#10;&#10;AI-generated content may be incorrect.">
            <a:extLst>
              <a:ext uri="{FF2B5EF4-FFF2-40B4-BE49-F238E27FC236}">
                <a16:creationId xmlns:a16="http://schemas.microsoft.com/office/drawing/2014/main" id="{EFC2460B-E2A5-E439-0C4D-053636957342}"/>
              </a:ext>
            </a:extLst>
          </p:cNvPr>
          <p:cNvPicPr>
            <a:picLocks noChangeAspect="1"/>
          </p:cNvPicPr>
          <p:nvPr/>
        </p:nvPicPr>
        <p:blipFill>
          <a:blip r:embed="rId7"/>
          <a:stretch>
            <a:fillRect/>
          </a:stretch>
        </p:blipFill>
        <p:spPr>
          <a:xfrm>
            <a:off x="6662687" y="1830984"/>
            <a:ext cx="1800113" cy="1346491"/>
          </a:xfrm>
          <a:prstGeom prst="rect">
            <a:avLst/>
          </a:prstGeom>
        </p:spPr>
      </p:pic>
      <p:cxnSp>
        <p:nvCxnSpPr>
          <p:cNvPr id="25" name="Straight Connector 24">
            <a:extLst>
              <a:ext uri="{FF2B5EF4-FFF2-40B4-BE49-F238E27FC236}">
                <a16:creationId xmlns:a16="http://schemas.microsoft.com/office/drawing/2014/main" id="{C01E73D6-D8A6-B738-18C2-AD149CAE6565}"/>
              </a:ext>
            </a:extLst>
          </p:cNvPr>
          <p:cNvCxnSpPr>
            <a:cxnSpLocks/>
          </p:cNvCxnSpPr>
          <p:nvPr/>
        </p:nvCxnSpPr>
        <p:spPr>
          <a:xfrm>
            <a:off x="4446980" y="1625306"/>
            <a:ext cx="0" cy="331320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02877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1EA07-7604-0474-1E3D-95D2131404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5FEC13-DCE2-CC59-2DEC-DF87203EDC8B}"/>
              </a:ext>
            </a:extLst>
          </p:cNvPr>
          <p:cNvSpPr>
            <a:spLocks noGrp="1"/>
          </p:cNvSpPr>
          <p:nvPr>
            <p:ph type="title"/>
          </p:nvPr>
        </p:nvSpPr>
        <p:spPr>
          <a:xfrm>
            <a:off x="319090" y="972000"/>
            <a:ext cx="8508999" cy="380810"/>
          </a:xfrm>
        </p:spPr>
        <p:txBody>
          <a:bodyPr/>
          <a:lstStyle/>
          <a:p>
            <a:r>
              <a:rPr lang="en-US" dirty="0"/>
              <a:t>Case Study – Stop Sign Nominal Cases</a:t>
            </a:r>
          </a:p>
        </p:txBody>
      </p:sp>
      <p:sp>
        <p:nvSpPr>
          <p:cNvPr id="4" name="Slide Number Placeholder 3">
            <a:extLst>
              <a:ext uri="{FF2B5EF4-FFF2-40B4-BE49-F238E27FC236}">
                <a16:creationId xmlns:a16="http://schemas.microsoft.com/office/drawing/2014/main" id="{FD6A9A59-CD2B-CDEC-51C1-27524D50AC6E}"/>
              </a:ext>
            </a:extLst>
          </p:cNvPr>
          <p:cNvSpPr>
            <a:spLocks noGrp="1"/>
          </p:cNvSpPr>
          <p:nvPr>
            <p:ph type="sldNum" sz="quarter" idx="15"/>
          </p:nvPr>
        </p:nvSpPr>
        <p:spPr/>
        <p:txBody>
          <a:bodyPr/>
          <a:lstStyle/>
          <a:p>
            <a:fld id="{CE58CB1E-F828-4F11-99E0-327109AF9DA4}" type="slidenum">
              <a:rPr lang="de-DE" smtClean="0"/>
              <a:pPr/>
              <a:t>29</a:t>
            </a:fld>
            <a:endParaRPr lang="de-DE" dirty="0"/>
          </a:p>
        </p:txBody>
      </p:sp>
      <p:sp>
        <p:nvSpPr>
          <p:cNvPr id="5" name="Footer Placeholder 4">
            <a:extLst>
              <a:ext uri="{FF2B5EF4-FFF2-40B4-BE49-F238E27FC236}">
                <a16:creationId xmlns:a16="http://schemas.microsoft.com/office/drawing/2014/main" id="{5EB7BCB6-8CFE-1366-EBE2-CDC42B737A81}"/>
              </a:ext>
            </a:extLst>
          </p:cNvPr>
          <p:cNvSpPr>
            <a:spLocks noGrp="1"/>
          </p:cNvSpPr>
          <p:nvPr>
            <p:ph type="ftr" sz="quarter" idx="16"/>
          </p:nvPr>
        </p:nvSpPr>
        <p:spPr/>
        <p:txBody>
          <a:bodyPr/>
          <a:lstStyle/>
          <a:p>
            <a:r>
              <a:rPr lang="en-US" noProof="0"/>
              <a:t>Krittin Chaowakarn | Bachelor’s Thesis</a:t>
            </a:r>
            <a:endParaRPr lang="en-US" noProof="0" dirty="0"/>
          </a:p>
        </p:txBody>
      </p:sp>
      <p:pic>
        <p:nvPicPr>
          <p:cNvPr id="9" name="Content Placeholder 8" descr="A race track with a blue car&#10;&#10;AI-generated content may be incorrect.">
            <a:extLst>
              <a:ext uri="{FF2B5EF4-FFF2-40B4-BE49-F238E27FC236}">
                <a16:creationId xmlns:a16="http://schemas.microsoft.com/office/drawing/2014/main" id="{6116E47E-B20C-9CD9-16F7-904454A45510}"/>
              </a:ext>
            </a:extLst>
          </p:cNvPr>
          <p:cNvPicPr>
            <a:picLocks noGrp="1" noChangeAspect="1"/>
          </p:cNvPicPr>
          <p:nvPr>
            <p:ph sz="quarter" idx="18"/>
          </p:nvPr>
        </p:nvPicPr>
        <p:blipFill>
          <a:blip r:embed="rId3"/>
          <a:stretch>
            <a:fillRect/>
          </a:stretch>
        </p:blipFill>
        <p:spPr>
          <a:xfrm>
            <a:off x="319090" y="1832783"/>
            <a:ext cx="3890800" cy="2863042"/>
          </a:xfrm>
        </p:spPr>
      </p:pic>
      <p:pic>
        <p:nvPicPr>
          <p:cNvPr id="13" name="Picture 12" descr="A close-up of a road&#10;&#10;AI-generated content may be incorrect.">
            <a:extLst>
              <a:ext uri="{FF2B5EF4-FFF2-40B4-BE49-F238E27FC236}">
                <a16:creationId xmlns:a16="http://schemas.microsoft.com/office/drawing/2014/main" id="{5D356B95-B40D-8CBF-E24F-685F3E452C96}"/>
              </a:ext>
            </a:extLst>
          </p:cNvPr>
          <p:cNvPicPr>
            <a:picLocks noChangeAspect="1"/>
          </p:cNvPicPr>
          <p:nvPr/>
        </p:nvPicPr>
        <p:blipFill>
          <a:blip r:embed="rId4"/>
          <a:stretch>
            <a:fillRect/>
          </a:stretch>
        </p:blipFill>
        <p:spPr>
          <a:xfrm>
            <a:off x="6662688" y="3358433"/>
            <a:ext cx="1800111" cy="1346490"/>
          </a:xfrm>
          <a:prstGeom prst="rect">
            <a:avLst/>
          </a:prstGeom>
        </p:spPr>
      </p:pic>
      <p:pic>
        <p:nvPicPr>
          <p:cNvPr id="18" name="Picture 17" descr="A sign on a road&#10;&#10;AI-generated content may be incorrect.">
            <a:extLst>
              <a:ext uri="{FF2B5EF4-FFF2-40B4-BE49-F238E27FC236}">
                <a16:creationId xmlns:a16="http://schemas.microsoft.com/office/drawing/2014/main" id="{CEBF9F5F-A06E-649A-3EAE-FE404595F94E}"/>
              </a:ext>
            </a:extLst>
          </p:cNvPr>
          <p:cNvPicPr>
            <a:picLocks noChangeAspect="1"/>
          </p:cNvPicPr>
          <p:nvPr/>
        </p:nvPicPr>
        <p:blipFill>
          <a:blip r:embed="rId5"/>
          <a:stretch>
            <a:fillRect/>
          </a:stretch>
        </p:blipFill>
        <p:spPr>
          <a:xfrm>
            <a:off x="4667806" y="1838192"/>
            <a:ext cx="1800111" cy="1346490"/>
          </a:xfrm>
          <a:prstGeom prst="rect">
            <a:avLst/>
          </a:prstGeom>
        </p:spPr>
      </p:pic>
      <p:pic>
        <p:nvPicPr>
          <p:cNvPr id="19" name="Picture 18" descr="A close-up of a road&#10;&#10;AI-generated content may be incorrect.">
            <a:extLst>
              <a:ext uri="{FF2B5EF4-FFF2-40B4-BE49-F238E27FC236}">
                <a16:creationId xmlns:a16="http://schemas.microsoft.com/office/drawing/2014/main" id="{2767FF3D-5BFA-E5E3-BD4F-BBDD2CE96A3A}"/>
              </a:ext>
            </a:extLst>
          </p:cNvPr>
          <p:cNvPicPr>
            <a:picLocks noChangeAspect="1"/>
          </p:cNvPicPr>
          <p:nvPr/>
        </p:nvPicPr>
        <p:blipFill>
          <a:blip r:embed="rId6"/>
          <a:stretch>
            <a:fillRect/>
          </a:stretch>
        </p:blipFill>
        <p:spPr>
          <a:xfrm>
            <a:off x="6662687" y="1835852"/>
            <a:ext cx="1800112" cy="1346490"/>
          </a:xfrm>
          <a:prstGeom prst="rect">
            <a:avLst/>
          </a:prstGeom>
        </p:spPr>
      </p:pic>
      <p:pic>
        <p:nvPicPr>
          <p:cNvPr id="20" name="Picture 19" descr="A close-up of a road&#10;&#10;AI-generated content may be incorrect.">
            <a:extLst>
              <a:ext uri="{FF2B5EF4-FFF2-40B4-BE49-F238E27FC236}">
                <a16:creationId xmlns:a16="http://schemas.microsoft.com/office/drawing/2014/main" id="{155D29AE-342E-6455-D72D-3160CB34DA44}"/>
              </a:ext>
            </a:extLst>
          </p:cNvPr>
          <p:cNvPicPr>
            <a:picLocks noChangeAspect="1"/>
          </p:cNvPicPr>
          <p:nvPr/>
        </p:nvPicPr>
        <p:blipFill>
          <a:blip r:embed="rId7"/>
          <a:stretch>
            <a:fillRect/>
          </a:stretch>
        </p:blipFill>
        <p:spPr>
          <a:xfrm>
            <a:off x="4667806" y="3340868"/>
            <a:ext cx="1788796" cy="1338026"/>
          </a:xfrm>
          <a:prstGeom prst="rect">
            <a:avLst/>
          </a:prstGeom>
        </p:spPr>
      </p:pic>
      <p:cxnSp>
        <p:nvCxnSpPr>
          <p:cNvPr id="23" name="Straight Connector 22">
            <a:extLst>
              <a:ext uri="{FF2B5EF4-FFF2-40B4-BE49-F238E27FC236}">
                <a16:creationId xmlns:a16="http://schemas.microsoft.com/office/drawing/2014/main" id="{04867CFD-DF51-8050-6CF1-A2987CA5F313}"/>
              </a:ext>
            </a:extLst>
          </p:cNvPr>
          <p:cNvCxnSpPr>
            <a:cxnSpLocks/>
          </p:cNvCxnSpPr>
          <p:nvPr/>
        </p:nvCxnSpPr>
        <p:spPr>
          <a:xfrm>
            <a:off x="4432912" y="1613062"/>
            <a:ext cx="0" cy="331320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39413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484A01-4036-EC8F-1D8D-D2DF4BA84D6A}"/>
              </a:ext>
            </a:extLst>
          </p:cNvPr>
          <p:cNvSpPr>
            <a:spLocks noGrp="1"/>
          </p:cNvSpPr>
          <p:nvPr>
            <p:ph idx="1"/>
          </p:nvPr>
        </p:nvSpPr>
        <p:spPr/>
        <p:txBody>
          <a:bodyPr/>
          <a:lstStyle/>
          <a:p>
            <a:pPr marL="342900" indent="-342900">
              <a:lnSpc>
                <a:spcPct val="150000"/>
              </a:lnSpc>
              <a:buFont typeface="+mj-lt"/>
              <a:buAutoNum type="arabicPeriod"/>
            </a:pPr>
            <a:r>
              <a:rPr lang="en-US" dirty="0"/>
              <a:t>Background Knowledge </a:t>
            </a:r>
          </a:p>
          <a:p>
            <a:pPr marL="342900" indent="-342900">
              <a:lnSpc>
                <a:spcPct val="150000"/>
              </a:lnSpc>
              <a:buFont typeface="+mj-lt"/>
              <a:buAutoNum type="arabicPeriod"/>
            </a:pPr>
            <a:r>
              <a:rPr lang="en-US" dirty="0"/>
              <a:t>Dataset, Data Collection, and Fine-Tuning YOLO Models</a:t>
            </a:r>
          </a:p>
          <a:p>
            <a:pPr marL="342900" indent="-342900">
              <a:lnSpc>
                <a:spcPct val="150000"/>
              </a:lnSpc>
              <a:buFont typeface="+mj-lt"/>
              <a:buAutoNum type="arabicPeriod"/>
            </a:pPr>
            <a:r>
              <a:rPr lang="en-US" dirty="0"/>
              <a:t>Fundamental Decision Making</a:t>
            </a:r>
          </a:p>
          <a:p>
            <a:pPr marL="342900" indent="-342900">
              <a:lnSpc>
                <a:spcPct val="150000"/>
              </a:lnSpc>
              <a:buFont typeface="+mj-lt"/>
              <a:buAutoNum type="arabicPeriod"/>
            </a:pPr>
            <a:r>
              <a:rPr lang="en-US" dirty="0"/>
              <a:t>Results</a:t>
            </a:r>
          </a:p>
          <a:p>
            <a:pPr marL="342900" indent="-342900">
              <a:lnSpc>
                <a:spcPct val="150000"/>
              </a:lnSpc>
              <a:buFont typeface="+mj-lt"/>
              <a:buAutoNum type="arabicPeriod"/>
            </a:pPr>
            <a:r>
              <a:rPr lang="en-US" dirty="0"/>
              <a:t>Case Study</a:t>
            </a:r>
          </a:p>
          <a:p>
            <a:pPr marL="342900" indent="-342900">
              <a:lnSpc>
                <a:spcPct val="150000"/>
              </a:lnSpc>
              <a:buFont typeface="+mj-lt"/>
              <a:buAutoNum type="arabicPeriod"/>
            </a:pPr>
            <a:r>
              <a:rPr lang="en-US" dirty="0"/>
              <a:t>Conclusion and Outlook</a:t>
            </a:r>
          </a:p>
        </p:txBody>
      </p:sp>
      <p:sp>
        <p:nvSpPr>
          <p:cNvPr id="3" name="Title 2">
            <a:extLst>
              <a:ext uri="{FF2B5EF4-FFF2-40B4-BE49-F238E27FC236}">
                <a16:creationId xmlns:a16="http://schemas.microsoft.com/office/drawing/2014/main" id="{EBC344A9-8DDA-861C-607A-617ECEA5A653}"/>
              </a:ext>
            </a:extLst>
          </p:cNvPr>
          <p:cNvSpPr>
            <a:spLocks noGrp="1"/>
          </p:cNvSpPr>
          <p:nvPr>
            <p:ph type="title"/>
          </p:nvPr>
        </p:nvSpPr>
        <p:spPr>
          <a:xfrm>
            <a:off x="319090" y="972000"/>
            <a:ext cx="8508999" cy="380810"/>
          </a:xfrm>
        </p:spPr>
        <p:txBody>
          <a:bodyPr/>
          <a:lstStyle/>
          <a:p>
            <a:r>
              <a:rPr lang="en-US" dirty="0"/>
              <a:t>Presentation Outline</a:t>
            </a:r>
          </a:p>
        </p:txBody>
      </p:sp>
      <p:sp>
        <p:nvSpPr>
          <p:cNvPr id="4" name="Slide Number Placeholder 3">
            <a:extLst>
              <a:ext uri="{FF2B5EF4-FFF2-40B4-BE49-F238E27FC236}">
                <a16:creationId xmlns:a16="http://schemas.microsoft.com/office/drawing/2014/main" id="{EC46521F-5504-97BC-0766-3F1447F87ABF}"/>
              </a:ext>
            </a:extLst>
          </p:cNvPr>
          <p:cNvSpPr>
            <a:spLocks noGrp="1"/>
          </p:cNvSpPr>
          <p:nvPr>
            <p:ph type="sldNum" sz="quarter" idx="11"/>
          </p:nvPr>
        </p:nvSpPr>
        <p:spPr/>
        <p:txBody>
          <a:bodyPr/>
          <a:lstStyle/>
          <a:p>
            <a:fld id="{CE58CB1E-F828-4F11-99E0-327109AF9DA4}" type="slidenum">
              <a:rPr lang="de-DE" smtClean="0"/>
              <a:pPr/>
              <a:t>3</a:t>
            </a:fld>
            <a:endParaRPr lang="de-DE" dirty="0"/>
          </a:p>
        </p:txBody>
      </p:sp>
      <p:sp>
        <p:nvSpPr>
          <p:cNvPr id="5" name="Footer Placeholder 4">
            <a:extLst>
              <a:ext uri="{FF2B5EF4-FFF2-40B4-BE49-F238E27FC236}">
                <a16:creationId xmlns:a16="http://schemas.microsoft.com/office/drawing/2014/main" id="{34D6B24C-E85C-5967-A94B-8CDBC3B04EE1}"/>
              </a:ext>
            </a:extLst>
          </p:cNvPr>
          <p:cNvSpPr>
            <a:spLocks noGrp="1"/>
          </p:cNvSpPr>
          <p:nvPr>
            <p:ph type="ftr" sz="quarter" idx="12"/>
          </p:nvPr>
        </p:nvSpPr>
        <p:spPr/>
        <p:txBody>
          <a:bodyPr/>
          <a:lstStyle/>
          <a:p>
            <a:r>
              <a:rPr lang="en-US" noProof="0"/>
              <a:t>Krittin Chaowakarn | Bachelor’s Thesis</a:t>
            </a:r>
            <a:endParaRPr lang="en-US" noProof="0" dirty="0"/>
          </a:p>
        </p:txBody>
      </p:sp>
    </p:spTree>
    <p:extLst>
      <p:ext uri="{BB962C8B-B14F-4D97-AF65-F5344CB8AC3E}">
        <p14:creationId xmlns:p14="http://schemas.microsoft.com/office/powerpoint/2010/main" val="2202386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351391-9439-EA31-6694-5F8F47B9985E}"/>
              </a:ext>
            </a:extLst>
          </p:cNvPr>
          <p:cNvSpPr>
            <a:spLocks noGrp="1"/>
          </p:cNvSpPr>
          <p:nvPr>
            <p:ph type="title"/>
          </p:nvPr>
        </p:nvSpPr>
        <p:spPr>
          <a:xfrm>
            <a:off x="319090" y="972000"/>
            <a:ext cx="8508999" cy="380810"/>
          </a:xfrm>
        </p:spPr>
        <p:txBody>
          <a:bodyPr/>
          <a:lstStyle/>
          <a:p>
            <a:r>
              <a:rPr lang="en-US" dirty="0"/>
              <a:t>Case Study – Nominal Case Summary</a:t>
            </a:r>
          </a:p>
        </p:txBody>
      </p:sp>
      <p:sp>
        <p:nvSpPr>
          <p:cNvPr id="4" name="Slide Number Placeholder 3">
            <a:extLst>
              <a:ext uri="{FF2B5EF4-FFF2-40B4-BE49-F238E27FC236}">
                <a16:creationId xmlns:a16="http://schemas.microsoft.com/office/drawing/2014/main" id="{BFB0A1B6-D893-035A-6C97-0AF856F9984A}"/>
              </a:ext>
            </a:extLst>
          </p:cNvPr>
          <p:cNvSpPr>
            <a:spLocks noGrp="1"/>
          </p:cNvSpPr>
          <p:nvPr>
            <p:ph type="sldNum" sz="quarter" idx="15"/>
          </p:nvPr>
        </p:nvSpPr>
        <p:spPr/>
        <p:txBody>
          <a:bodyPr/>
          <a:lstStyle/>
          <a:p>
            <a:fld id="{CE58CB1E-F828-4F11-99E0-327109AF9DA4}" type="slidenum">
              <a:rPr lang="de-DE" smtClean="0"/>
              <a:pPr/>
              <a:t>30</a:t>
            </a:fld>
            <a:endParaRPr lang="de-DE" dirty="0"/>
          </a:p>
        </p:txBody>
      </p:sp>
      <p:sp>
        <p:nvSpPr>
          <p:cNvPr id="5" name="Footer Placeholder 4">
            <a:extLst>
              <a:ext uri="{FF2B5EF4-FFF2-40B4-BE49-F238E27FC236}">
                <a16:creationId xmlns:a16="http://schemas.microsoft.com/office/drawing/2014/main" id="{BE388F85-FA59-F874-1A62-4752AE76DD49}"/>
              </a:ext>
            </a:extLst>
          </p:cNvPr>
          <p:cNvSpPr>
            <a:spLocks noGrp="1"/>
          </p:cNvSpPr>
          <p:nvPr>
            <p:ph type="ftr" sz="quarter" idx="16"/>
          </p:nvPr>
        </p:nvSpPr>
        <p:spPr/>
        <p:txBody>
          <a:bodyPr/>
          <a:lstStyle/>
          <a:p>
            <a:r>
              <a:rPr lang="en-US" noProof="0"/>
              <a:t>Krittin Chaowakarn | Bachelor’s Thesis</a:t>
            </a:r>
            <a:endParaRPr lang="en-US" noProof="0" dirty="0"/>
          </a:p>
        </p:txBody>
      </p:sp>
      <p:graphicFrame>
        <p:nvGraphicFramePr>
          <p:cNvPr id="17" name="Chart 16">
            <a:extLst>
              <a:ext uri="{FF2B5EF4-FFF2-40B4-BE49-F238E27FC236}">
                <a16:creationId xmlns:a16="http://schemas.microsoft.com/office/drawing/2014/main" id="{24E6457B-F346-3184-485C-5AE67D453046}"/>
              </a:ext>
            </a:extLst>
          </p:cNvPr>
          <p:cNvGraphicFramePr/>
          <p:nvPr>
            <p:extLst>
              <p:ext uri="{D42A27DB-BD31-4B8C-83A1-F6EECF244321}">
                <p14:modId xmlns:p14="http://schemas.microsoft.com/office/powerpoint/2010/main" val="2658913150"/>
              </p:ext>
            </p:extLst>
          </p:nvPr>
        </p:nvGraphicFramePr>
        <p:xfrm>
          <a:off x="742071" y="1660509"/>
          <a:ext cx="7659858" cy="28867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4917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FEBF9-B783-4C49-0EA4-5D641BFC69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B1227C-BC09-E9BF-7F6B-E56763E2FF97}"/>
              </a:ext>
            </a:extLst>
          </p:cNvPr>
          <p:cNvSpPr>
            <a:spLocks noGrp="1"/>
          </p:cNvSpPr>
          <p:nvPr>
            <p:ph type="title"/>
          </p:nvPr>
        </p:nvSpPr>
        <p:spPr>
          <a:xfrm>
            <a:off x="319090" y="972000"/>
            <a:ext cx="8508999" cy="380810"/>
          </a:xfrm>
        </p:spPr>
        <p:txBody>
          <a:bodyPr/>
          <a:lstStyle/>
          <a:p>
            <a:r>
              <a:rPr lang="en-US" dirty="0"/>
              <a:t>Case Study – Selected Safety-Critical Cases (Occlusion)</a:t>
            </a:r>
          </a:p>
        </p:txBody>
      </p:sp>
      <p:sp>
        <p:nvSpPr>
          <p:cNvPr id="4" name="Slide Number Placeholder 3">
            <a:extLst>
              <a:ext uri="{FF2B5EF4-FFF2-40B4-BE49-F238E27FC236}">
                <a16:creationId xmlns:a16="http://schemas.microsoft.com/office/drawing/2014/main" id="{B3082ABC-4798-055B-D7AC-894E56F3D2F1}"/>
              </a:ext>
            </a:extLst>
          </p:cNvPr>
          <p:cNvSpPr>
            <a:spLocks noGrp="1"/>
          </p:cNvSpPr>
          <p:nvPr>
            <p:ph type="sldNum" sz="quarter" idx="15"/>
          </p:nvPr>
        </p:nvSpPr>
        <p:spPr/>
        <p:txBody>
          <a:bodyPr/>
          <a:lstStyle/>
          <a:p>
            <a:fld id="{CE58CB1E-F828-4F11-99E0-327109AF9DA4}" type="slidenum">
              <a:rPr lang="de-DE" smtClean="0"/>
              <a:pPr/>
              <a:t>31</a:t>
            </a:fld>
            <a:endParaRPr lang="de-DE" dirty="0"/>
          </a:p>
        </p:txBody>
      </p:sp>
      <p:sp>
        <p:nvSpPr>
          <p:cNvPr id="5" name="Footer Placeholder 4">
            <a:extLst>
              <a:ext uri="{FF2B5EF4-FFF2-40B4-BE49-F238E27FC236}">
                <a16:creationId xmlns:a16="http://schemas.microsoft.com/office/drawing/2014/main" id="{E49ED1CB-88E3-99F1-EE8C-06BCD3B89D51}"/>
              </a:ext>
            </a:extLst>
          </p:cNvPr>
          <p:cNvSpPr>
            <a:spLocks noGrp="1"/>
          </p:cNvSpPr>
          <p:nvPr>
            <p:ph type="ftr" sz="quarter" idx="16"/>
          </p:nvPr>
        </p:nvSpPr>
        <p:spPr/>
        <p:txBody>
          <a:bodyPr/>
          <a:lstStyle/>
          <a:p>
            <a:r>
              <a:rPr lang="en-US" noProof="0"/>
              <a:t>Krittin Chaowakarn | Bachelor’s Thesis</a:t>
            </a:r>
            <a:endParaRPr lang="en-US" noProof="0" dirty="0"/>
          </a:p>
        </p:txBody>
      </p:sp>
      <p:sp>
        <p:nvSpPr>
          <p:cNvPr id="6" name="Content Placeholder 5">
            <a:extLst>
              <a:ext uri="{FF2B5EF4-FFF2-40B4-BE49-F238E27FC236}">
                <a16:creationId xmlns:a16="http://schemas.microsoft.com/office/drawing/2014/main" id="{97532779-D9DB-625F-B23F-77DE0320D392}"/>
              </a:ext>
            </a:extLst>
          </p:cNvPr>
          <p:cNvSpPr>
            <a:spLocks noGrp="1"/>
          </p:cNvSpPr>
          <p:nvPr>
            <p:ph sz="quarter" idx="18"/>
          </p:nvPr>
        </p:nvSpPr>
        <p:spPr>
          <a:xfrm>
            <a:off x="316992" y="1827628"/>
            <a:ext cx="4188333" cy="273844"/>
          </a:xfrm>
        </p:spPr>
        <p:txBody>
          <a:bodyPr/>
          <a:lstStyle/>
          <a:p>
            <a:pPr algn="ctr"/>
            <a:r>
              <a:rPr lang="en-US" dirty="0"/>
              <a:t>Duckie with 75% occlusion</a:t>
            </a:r>
          </a:p>
        </p:txBody>
      </p:sp>
      <p:sp>
        <p:nvSpPr>
          <p:cNvPr id="7" name="Content Placeholder 6">
            <a:extLst>
              <a:ext uri="{FF2B5EF4-FFF2-40B4-BE49-F238E27FC236}">
                <a16:creationId xmlns:a16="http://schemas.microsoft.com/office/drawing/2014/main" id="{CAD6E9F9-0601-A9FA-73F6-DE6AC27E04D7}"/>
              </a:ext>
            </a:extLst>
          </p:cNvPr>
          <p:cNvSpPr>
            <a:spLocks noGrp="1"/>
          </p:cNvSpPr>
          <p:nvPr>
            <p:ph sz="quarter" idx="19"/>
          </p:nvPr>
        </p:nvSpPr>
        <p:spPr>
          <a:xfrm>
            <a:off x="4638677" y="1827628"/>
            <a:ext cx="4188333" cy="273844"/>
          </a:xfrm>
        </p:spPr>
        <p:txBody>
          <a:bodyPr/>
          <a:lstStyle/>
          <a:p>
            <a:pPr algn="ctr"/>
            <a:r>
              <a:rPr lang="en-US" dirty="0" err="1"/>
              <a:t>Duckiebot</a:t>
            </a:r>
            <a:r>
              <a:rPr lang="en-US" dirty="0"/>
              <a:t> with 50% occlusion</a:t>
            </a:r>
          </a:p>
        </p:txBody>
      </p:sp>
      <p:pic>
        <p:nvPicPr>
          <p:cNvPr id="12" name="Content Placeholder 8">
            <a:extLst>
              <a:ext uri="{FF2B5EF4-FFF2-40B4-BE49-F238E27FC236}">
                <a16:creationId xmlns:a16="http://schemas.microsoft.com/office/drawing/2014/main" id="{F1BE1C73-2E1A-3AA3-BFCC-FCD49091A11D}"/>
              </a:ext>
            </a:extLst>
          </p:cNvPr>
          <p:cNvPicPr>
            <a:picLocks noChangeAspect="1"/>
          </p:cNvPicPr>
          <p:nvPr/>
        </p:nvPicPr>
        <p:blipFill>
          <a:blip r:embed="rId3"/>
          <a:stretch>
            <a:fillRect/>
          </a:stretch>
        </p:blipFill>
        <p:spPr>
          <a:xfrm>
            <a:off x="2499925" y="2340407"/>
            <a:ext cx="1938874" cy="1450284"/>
          </a:xfrm>
          <a:prstGeom prst="rect">
            <a:avLst/>
          </a:prstGeom>
        </p:spPr>
      </p:pic>
      <p:pic>
        <p:nvPicPr>
          <p:cNvPr id="13" name="Content Placeholder 10">
            <a:extLst>
              <a:ext uri="{FF2B5EF4-FFF2-40B4-BE49-F238E27FC236}">
                <a16:creationId xmlns:a16="http://schemas.microsoft.com/office/drawing/2014/main" id="{47922BAC-B320-E6AF-B92E-E0BCEA1D9BD6}"/>
              </a:ext>
            </a:extLst>
          </p:cNvPr>
          <p:cNvPicPr>
            <a:picLocks noChangeAspect="1"/>
          </p:cNvPicPr>
          <p:nvPr/>
        </p:nvPicPr>
        <p:blipFill>
          <a:blip r:embed="rId4"/>
          <a:stretch>
            <a:fillRect/>
          </a:stretch>
        </p:blipFill>
        <p:spPr>
          <a:xfrm>
            <a:off x="311162" y="2340407"/>
            <a:ext cx="1938875" cy="1450285"/>
          </a:xfrm>
          <a:prstGeom prst="rect">
            <a:avLst/>
          </a:prstGeom>
        </p:spPr>
      </p:pic>
      <p:sp>
        <p:nvSpPr>
          <p:cNvPr id="14" name="TextBox 13">
            <a:extLst>
              <a:ext uri="{FF2B5EF4-FFF2-40B4-BE49-F238E27FC236}">
                <a16:creationId xmlns:a16="http://schemas.microsoft.com/office/drawing/2014/main" id="{0535A749-0E9F-1898-DDDE-4371F9591BF4}"/>
              </a:ext>
            </a:extLst>
          </p:cNvPr>
          <p:cNvSpPr txBox="1"/>
          <p:nvPr/>
        </p:nvSpPr>
        <p:spPr>
          <a:xfrm>
            <a:off x="364486" y="3925787"/>
            <a:ext cx="1832233" cy="225062"/>
          </a:xfrm>
          <a:prstGeom prst="rect">
            <a:avLst/>
          </a:prstGeom>
          <a:noFill/>
        </p:spPr>
        <p:txBody>
          <a:bodyPr wrap="none" lIns="0" tIns="0" rIns="0" bIns="0" rtlCol="0">
            <a:spAutoFit/>
          </a:bodyPr>
          <a:lstStyle/>
          <a:p>
            <a:pPr>
              <a:lnSpc>
                <a:spcPct val="114000"/>
              </a:lnSpc>
            </a:pPr>
            <a:r>
              <a:rPr lang="en-US" sz="1400" dirty="0">
                <a:latin typeface="+mn-lt"/>
              </a:rPr>
              <a:t>59% Confidence Score</a:t>
            </a:r>
          </a:p>
        </p:txBody>
      </p:sp>
      <p:sp>
        <p:nvSpPr>
          <p:cNvPr id="15" name="TextBox 14">
            <a:extLst>
              <a:ext uri="{FF2B5EF4-FFF2-40B4-BE49-F238E27FC236}">
                <a16:creationId xmlns:a16="http://schemas.microsoft.com/office/drawing/2014/main" id="{689B3023-8E7C-1295-B407-F2A9CCF04D32}"/>
              </a:ext>
            </a:extLst>
          </p:cNvPr>
          <p:cNvSpPr txBox="1"/>
          <p:nvPr/>
        </p:nvSpPr>
        <p:spPr>
          <a:xfrm>
            <a:off x="3011705" y="3917095"/>
            <a:ext cx="915315" cy="225062"/>
          </a:xfrm>
          <a:prstGeom prst="rect">
            <a:avLst/>
          </a:prstGeom>
          <a:noFill/>
        </p:spPr>
        <p:txBody>
          <a:bodyPr wrap="none" lIns="0" tIns="0" rIns="0" bIns="0" rtlCol="0">
            <a:spAutoFit/>
          </a:bodyPr>
          <a:lstStyle/>
          <a:p>
            <a:pPr>
              <a:lnSpc>
                <a:spcPct val="114000"/>
              </a:lnSpc>
            </a:pPr>
            <a:r>
              <a:rPr lang="en-US" sz="1400" dirty="0">
                <a:latin typeface="+mn-lt"/>
              </a:rPr>
              <a:t>Undetected</a:t>
            </a:r>
          </a:p>
        </p:txBody>
      </p:sp>
      <p:pic>
        <p:nvPicPr>
          <p:cNvPr id="23" name="Content Placeholder 19" descr="A close-up of a cart&#10;&#10;AI-generated content may be incorrect.">
            <a:extLst>
              <a:ext uri="{FF2B5EF4-FFF2-40B4-BE49-F238E27FC236}">
                <a16:creationId xmlns:a16="http://schemas.microsoft.com/office/drawing/2014/main" id="{628CB27D-D9A4-5DE6-7339-BF0C931B36CD}"/>
              </a:ext>
            </a:extLst>
          </p:cNvPr>
          <p:cNvPicPr>
            <a:picLocks noChangeAspect="1"/>
          </p:cNvPicPr>
          <p:nvPr/>
        </p:nvPicPr>
        <p:blipFill>
          <a:blip r:embed="rId5"/>
          <a:stretch>
            <a:fillRect/>
          </a:stretch>
        </p:blipFill>
        <p:spPr>
          <a:xfrm>
            <a:off x="6897149" y="2340407"/>
            <a:ext cx="1938873" cy="1450284"/>
          </a:xfrm>
          <a:prstGeom prst="rect">
            <a:avLst/>
          </a:prstGeom>
        </p:spPr>
      </p:pic>
      <p:pic>
        <p:nvPicPr>
          <p:cNvPr id="24" name="Picture 23" descr="A close-up of a green box&#10;&#10;AI-generated content may be incorrect.">
            <a:extLst>
              <a:ext uri="{FF2B5EF4-FFF2-40B4-BE49-F238E27FC236}">
                <a16:creationId xmlns:a16="http://schemas.microsoft.com/office/drawing/2014/main" id="{B38A89E0-4FF4-38C0-F90E-08BD43710F4B}"/>
              </a:ext>
            </a:extLst>
          </p:cNvPr>
          <p:cNvPicPr>
            <a:picLocks noChangeAspect="1"/>
          </p:cNvPicPr>
          <p:nvPr/>
        </p:nvPicPr>
        <p:blipFill>
          <a:blip r:embed="rId6"/>
          <a:stretch>
            <a:fillRect/>
          </a:stretch>
        </p:blipFill>
        <p:spPr>
          <a:xfrm>
            <a:off x="4688687" y="2340407"/>
            <a:ext cx="1938873" cy="1450284"/>
          </a:xfrm>
          <a:prstGeom prst="rect">
            <a:avLst/>
          </a:prstGeom>
        </p:spPr>
      </p:pic>
      <p:sp>
        <p:nvSpPr>
          <p:cNvPr id="25" name="TextBox 24">
            <a:extLst>
              <a:ext uri="{FF2B5EF4-FFF2-40B4-BE49-F238E27FC236}">
                <a16:creationId xmlns:a16="http://schemas.microsoft.com/office/drawing/2014/main" id="{644DD262-7270-9D77-B854-56D8794F8895}"/>
              </a:ext>
            </a:extLst>
          </p:cNvPr>
          <p:cNvSpPr txBox="1"/>
          <p:nvPr/>
        </p:nvSpPr>
        <p:spPr>
          <a:xfrm>
            <a:off x="7408927" y="3946438"/>
            <a:ext cx="915315" cy="225062"/>
          </a:xfrm>
          <a:prstGeom prst="rect">
            <a:avLst/>
          </a:prstGeom>
          <a:noFill/>
        </p:spPr>
        <p:txBody>
          <a:bodyPr wrap="none" lIns="0" tIns="0" rIns="0" bIns="0" rtlCol="0">
            <a:spAutoFit/>
          </a:bodyPr>
          <a:lstStyle/>
          <a:p>
            <a:pPr>
              <a:lnSpc>
                <a:spcPct val="114000"/>
              </a:lnSpc>
            </a:pPr>
            <a:r>
              <a:rPr lang="en-US" sz="1400" dirty="0">
                <a:latin typeface="+mn-lt"/>
              </a:rPr>
              <a:t>Undetected</a:t>
            </a:r>
          </a:p>
        </p:txBody>
      </p:sp>
      <p:sp>
        <p:nvSpPr>
          <p:cNvPr id="26" name="TextBox 25">
            <a:extLst>
              <a:ext uri="{FF2B5EF4-FFF2-40B4-BE49-F238E27FC236}">
                <a16:creationId xmlns:a16="http://schemas.microsoft.com/office/drawing/2014/main" id="{43B57238-B8BA-F07F-F457-E2F03E291D4A}"/>
              </a:ext>
            </a:extLst>
          </p:cNvPr>
          <p:cNvSpPr txBox="1"/>
          <p:nvPr/>
        </p:nvSpPr>
        <p:spPr>
          <a:xfrm>
            <a:off x="4742006" y="3923372"/>
            <a:ext cx="1832233" cy="225062"/>
          </a:xfrm>
          <a:prstGeom prst="rect">
            <a:avLst/>
          </a:prstGeom>
          <a:noFill/>
        </p:spPr>
        <p:txBody>
          <a:bodyPr wrap="none" lIns="0" tIns="0" rIns="0" bIns="0" rtlCol="0">
            <a:spAutoFit/>
          </a:bodyPr>
          <a:lstStyle/>
          <a:p>
            <a:pPr>
              <a:lnSpc>
                <a:spcPct val="114000"/>
              </a:lnSpc>
            </a:pPr>
            <a:r>
              <a:rPr lang="en-US" sz="1400" dirty="0">
                <a:latin typeface="+mn-lt"/>
              </a:rPr>
              <a:t>77% Confidence Score</a:t>
            </a:r>
          </a:p>
        </p:txBody>
      </p:sp>
      <p:sp>
        <p:nvSpPr>
          <p:cNvPr id="8" name="TextBox 7">
            <a:extLst>
              <a:ext uri="{FF2B5EF4-FFF2-40B4-BE49-F238E27FC236}">
                <a16:creationId xmlns:a16="http://schemas.microsoft.com/office/drawing/2014/main" id="{9B1D89E7-A00F-A4C0-D916-A3BD9BF76226}"/>
              </a:ext>
            </a:extLst>
          </p:cNvPr>
          <p:cNvSpPr txBox="1"/>
          <p:nvPr/>
        </p:nvSpPr>
        <p:spPr>
          <a:xfrm>
            <a:off x="856678" y="4381694"/>
            <a:ext cx="3108959" cy="225062"/>
          </a:xfrm>
          <a:prstGeom prst="rect">
            <a:avLst/>
          </a:prstGeom>
          <a:noFill/>
        </p:spPr>
        <p:txBody>
          <a:bodyPr wrap="square" lIns="0" tIns="0" rIns="0" bIns="0" rtlCol="0">
            <a:spAutoFit/>
          </a:bodyPr>
          <a:lstStyle/>
          <a:p>
            <a:pPr>
              <a:lnSpc>
                <a:spcPct val="114000"/>
              </a:lnSpc>
            </a:pPr>
            <a:r>
              <a:rPr lang="en-US" sz="1400" dirty="0">
                <a:latin typeface="+mn-lt"/>
              </a:rPr>
              <a:t>Duckie’s beak contains high feature.</a:t>
            </a:r>
          </a:p>
        </p:txBody>
      </p:sp>
      <p:sp>
        <p:nvSpPr>
          <p:cNvPr id="9" name="TextBox 8">
            <a:extLst>
              <a:ext uri="{FF2B5EF4-FFF2-40B4-BE49-F238E27FC236}">
                <a16:creationId xmlns:a16="http://schemas.microsoft.com/office/drawing/2014/main" id="{FDE237C9-BD13-DEA9-9BAD-7B7A3D3ECD44}"/>
              </a:ext>
            </a:extLst>
          </p:cNvPr>
          <p:cNvSpPr txBox="1"/>
          <p:nvPr/>
        </p:nvSpPr>
        <p:spPr>
          <a:xfrm>
            <a:off x="5102943" y="4381694"/>
            <a:ext cx="3259799" cy="225062"/>
          </a:xfrm>
          <a:prstGeom prst="rect">
            <a:avLst/>
          </a:prstGeom>
          <a:noFill/>
        </p:spPr>
        <p:txBody>
          <a:bodyPr wrap="square" lIns="0" tIns="0" rIns="0" bIns="0" rtlCol="0">
            <a:spAutoFit/>
          </a:bodyPr>
          <a:lstStyle/>
          <a:p>
            <a:pPr>
              <a:lnSpc>
                <a:spcPct val="114000"/>
              </a:lnSpc>
            </a:pPr>
            <a:r>
              <a:rPr lang="en-US" sz="1400" dirty="0" err="1">
                <a:latin typeface="+mn-lt"/>
              </a:rPr>
              <a:t>Duckiebot’s</a:t>
            </a:r>
            <a:r>
              <a:rPr lang="en-US" sz="1400" dirty="0">
                <a:latin typeface="+mn-lt"/>
              </a:rPr>
              <a:t> wheels contain high feature.</a:t>
            </a:r>
          </a:p>
        </p:txBody>
      </p:sp>
    </p:spTree>
    <p:extLst>
      <p:ext uri="{BB962C8B-B14F-4D97-AF65-F5344CB8AC3E}">
        <p14:creationId xmlns:p14="http://schemas.microsoft.com/office/powerpoint/2010/main" val="3508016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6FDABC-310D-AD12-50DC-6431F2D48DAB}"/>
              </a:ext>
            </a:extLst>
          </p:cNvPr>
          <p:cNvSpPr>
            <a:spLocks noGrp="1"/>
          </p:cNvSpPr>
          <p:nvPr>
            <p:ph type="title"/>
          </p:nvPr>
        </p:nvSpPr>
        <p:spPr>
          <a:xfrm>
            <a:off x="319090" y="972000"/>
            <a:ext cx="8508999" cy="380810"/>
          </a:xfrm>
        </p:spPr>
        <p:txBody>
          <a:bodyPr/>
          <a:lstStyle/>
          <a:p>
            <a:r>
              <a:rPr lang="en-US" dirty="0"/>
              <a:t>Case Study – Selected Safety-Critical Cases (Very Close)</a:t>
            </a:r>
          </a:p>
        </p:txBody>
      </p:sp>
      <p:sp>
        <p:nvSpPr>
          <p:cNvPr id="4" name="Slide Number Placeholder 3">
            <a:extLst>
              <a:ext uri="{FF2B5EF4-FFF2-40B4-BE49-F238E27FC236}">
                <a16:creationId xmlns:a16="http://schemas.microsoft.com/office/drawing/2014/main" id="{38C7F90E-4AA0-0756-7202-A10E9F6AE2D7}"/>
              </a:ext>
            </a:extLst>
          </p:cNvPr>
          <p:cNvSpPr>
            <a:spLocks noGrp="1"/>
          </p:cNvSpPr>
          <p:nvPr>
            <p:ph type="sldNum" sz="quarter" idx="15"/>
          </p:nvPr>
        </p:nvSpPr>
        <p:spPr/>
        <p:txBody>
          <a:bodyPr/>
          <a:lstStyle/>
          <a:p>
            <a:fld id="{CE58CB1E-F828-4F11-99E0-327109AF9DA4}" type="slidenum">
              <a:rPr lang="de-DE" smtClean="0"/>
              <a:pPr/>
              <a:t>32</a:t>
            </a:fld>
            <a:endParaRPr lang="de-DE" dirty="0"/>
          </a:p>
        </p:txBody>
      </p:sp>
      <p:sp>
        <p:nvSpPr>
          <p:cNvPr id="5" name="Footer Placeholder 4">
            <a:extLst>
              <a:ext uri="{FF2B5EF4-FFF2-40B4-BE49-F238E27FC236}">
                <a16:creationId xmlns:a16="http://schemas.microsoft.com/office/drawing/2014/main" id="{627DA2B2-CDE6-8BB5-7F57-995B526A245A}"/>
              </a:ext>
            </a:extLst>
          </p:cNvPr>
          <p:cNvSpPr>
            <a:spLocks noGrp="1"/>
          </p:cNvSpPr>
          <p:nvPr>
            <p:ph type="ftr" sz="quarter" idx="16"/>
          </p:nvPr>
        </p:nvSpPr>
        <p:spPr/>
        <p:txBody>
          <a:bodyPr/>
          <a:lstStyle/>
          <a:p>
            <a:r>
              <a:rPr lang="en-US" noProof="0" dirty="0"/>
              <a:t>Krittin Chaowakarn | Bachelor’s Thesis</a:t>
            </a:r>
          </a:p>
        </p:txBody>
      </p:sp>
      <p:pic>
        <p:nvPicPr>
          <p:cNvPr id="16" name="Content Placeholder 8" descr="A close-up of a race track&#10;&#10;AI-generated content may be incorrect.">
            <a:extLst>
              <a:ext uri="{FF2B5EF4-FFF2-40B4-BE49-F238E27FC236}">
                <a16:creationId xmlns:a16="http://schemas.microsoft.com/office/drawing/2014/main" id="{B769C926-0E43-78A1-0055-C10A3647176D}"/>
              </a:ext>
            </a:extLst>
          </p:cNvPr>
          <p:cNvPicPr>
            <a:picLocks noChangeAspect="1"/>
          </p:cNvPicPr>
          <p:nvPr/>
        </p:nvPicPr>
        <p:blipFill>
          <a:blip r:embed="rId3"/>
          <a:stretch>
            <a:fillRect/>
          </a:stretch>
        </p:blipFill>
        <p:spPr>
          <a:xfrm>
            <a:off x="249340" y="2350174"/>
            <a:ext cx="1925506" cy="1440285"/>
          </a:xfrm>
          <a:prstGeom prst="rect">
            <a:avLst/>
          </a:prstGeom>
        </p:spPr>
      </p:pic>
      <p:pic>
        <p:nvPicPr>
          <p:cNvPr id="17" name="Content Placeholder 10" descr="A race track in a room&#10;&#10;AI-generated content may be incorrect.">
            <a:extLst>
              <a:ext uri="{FF2B5EF4-FFF2-40B4-BE49-F238E27FC236}">
                <a16:creationId xmlns:a16="http://schemas.microsoft.com/office/drawing/2014/main" id="{CFABD308-EB09-F06D-B7C5-E067ADCF115D}"/>
              </a:ext>
            </a:extLst>
          </p:cNvPr>
          <p:cNvPicPr>
            <a:picLocks noChangeAspect="1"/>
          </p:cNvPicPr>
          <p:nvPr/>
        </p:nvPicPr>
        <p:blipFill>
          <a:blip r:embed="rId4"/>
          <a:stretch>
            <a:fillRect/>
          </a:stretch>
        </p:blipFill>
        <p:spPr>
          <a:xfrm>
            <a:off x="2485052" y="2350174"/>
            <a:ext cx="1925506" cy="1440285"/>
          </a:xfrm>
          <a:prstGeom prst="rect">
            <a:avLst/>
          </a:prstGeom>
        </p:spPr>
      </p:pic>
      <p:pic>
        <p:nvPicPr>
          <p:cNvPr id="18" name="Picture 17" descr="A race track in a room&#10;&#10;AI-generated content may be incorrect.">
            <a:extLst>
              <a:ext uri="{FF2B5EF4-FFF2-40B4-BE49-F238E27FC236}">
                <a16:creationId xmlns:a16="http://schemas.microsoft.com/office/drawing/2014/main" id="{3FC10C58-849F-854A-08F6-B5AB5071EC8D}"/>
              </a:ext>
            </a:extLst>
          </p:cNvPr>
          <p:cNvPicPr>
            <a:picLocks noChangeAspect="1"/>
          </p:cNvPicPr>
          <p:nvPr/>
        </p:nvPicPr>
        <p:blipFill>
          <a:blip r:embed="rId5"/>
          <a:stretch>
            <a:fillRect/>
          </a:stretch>
        </p:blipFill>
        <p:spPr>
          <a:xfrm>
            <a:off x="4720764" y="2350174"/>
            <a:ext cx="1925815" cy="1440517"/>
          </a:xfrm>
          <a:prstGeom prst="rect">
            <a:avLst/>
          </a:prstGeom>
        </p:spPr>
      </p:pic>
      <p:pic>
        <p:nvPicPr>
          <p:cNvPr id="19" name="Picture 18" descr="A race track in a room&#10;&#10;AI-generated content may be incorrect.">
            <a:extLst>
              <a:ext uri="{FF2B5EF4-FFF2-40B4-BE49-F238E27FC236}">
                <a16:creationId xmlns:a16="http://schemas.microsoft.com/office/drawing/2014/main" id="{FBD64EBC-5150-02C8-D901-50633F159E1C}"/>
              </a:ext>
            </a:extLst>
          </p:cNvPr>
          <p:cNvPicPr>
            <a:picLocks noChangeAspect="1"/>
          </p:cNvPicPr>
          <p:nvPr/>
        </p:nvPicPr>
        <p:blipFill>
          <a:blip r:embed="rId6"/>
          <a:stretch>
            <a:fillRect/>
          </a:stretch>
        </p:blipFill>
        <p:spPr>
          <a:xfrm>
            <a:off x="6956476" y="2350174"/>
            <a:ext cx="1925506" cy="1440285"/>
          </a:xfrm>
          <a:prstGeom prst="rect">
            <a:avLst/>
          </a:prstGeom>
        </p:spPr>
      </p:pic>
      <p:sp>
        <p:nvSpPr>
          <p:cNvPr id="24" name="TextBox 23">
            <a:extLst>
              <a:ext uri="{FF2B5EF4-FFF2-40B4-BE49-F238E27FC236}">
                <a16:creationId xmlns:a16="http://schemas.microsoft.com/office/drawing/2014/main" id="{9758D8DF-4E93-363B-08F1-D4D8F8FB223F}"/>
              </a:ext>
            </a:extLst>
          </p:cNvPr>
          <p:cNvSpPr txBox="1"/>
          <p:nvPr/>
        </p:nvSpPr>
        <p:spPr>
          <a:xfrm>
            <a:off x="748720" y="3936199"/>
            <a:ext cx="915315" cy="470642"/>
          </a:xfrm>
          <a:prstGeom prst="rect">
            <a:avLst/>
          </a:prstGeom>
          <a:noFill/>
        </p:spPr>
        <p:txBody>
          <a:bodyPr wrap="none" lIns="0" tIns="0" rIns="0" bIns="0" rtlCol="0">
            <a:spAutoFit/>
          </a:bodyPr>
          <a:lstStyle/>
          <a:p>
            <a:pPr algn="ctr">
              <a:lnSpc>
                <a:spcPct val="114000"/>
              </a:lnSpc>
            </a:pPr>
            <a:r>
              <a:rPr lang="en-US" sz="1400" dirty="0">
                <a:latin typeface="+mn-lt"/>
              </a:rPr>
              <a:t>Undetected</a:t>
            </a:r>
          </a:p>
          <a:p>
            <a:pPr algn="ctr">
              <a:lnSpc>
                <a:spcPct val="114000"/>
              </a:lnSpc>
            </a:pPr>
            <a:r>
              <a:rPr lang="en-US" sz="1400" dirty="0">
                <a:latin typeface="+mn-lt"/>
              </a:rPr>
              <a:t>(Front)</a:t>
            </a:r>
          </a:p>
        </p:txBody>
      </p:sp>
      <p:sp>
        <p:nvSpPr>
          <p:cNvPr id="25" name="TextBox 24">
            <a:extLst>
              <a:ext uri="{FF2B5EF4-FFF2-40B4-BE49-F238E27FC236}">
                <a16:creationId xmlns:a16="http://schemas.microsoft.com/office/drawing/2014/main" id="{F25721ED-2E82-9D13-160D-896FCCD09BC9}"/>
              </a:ext>
            </a:extLst>
          </p:cNvPr>
          <p:cNvSpPr txBox="1"/>
          <p:nvPr/>
        </p:nvSpPr>
        <p:spPr>
          <a:xfrm>
            <a:off x="2531688" y="3936199"/>
            <a:ext cx="1832233" cy="470642"/>
          </a:xfrm>
          <a:prstGeom prst="rect">
            <a:avLst/>
          </a:prstGeom>
          <a:noFill/>
        </p:spPr>
        <p:txBody>
          <a:bodyPr wrap="none" lIns="0" tIns="0" rIns="0" bIns="0" rtlCol="0">
            <a:spAutoFit/>
          </a:bodyPr>
          <a:lstStyle/>
          <a:p>
            <a:pPr algn="ctr">
              <a:lnSpc>
                <a:spcPct val="114000"/>
              </a:lnSpc>
            </a:pPr>
            <a:r>
              <a:rPr lang="en-US" sz="1400" dirty="0">
                <a:latin typeface="+mn-lt"/>
              </a:rPr>
              <a:t>50% Confidence Score</a:t>
            </a:r>
          </a:p>
          <a:p>
            <a:pPr algn="ctr">
              <a:lnSpc>
                <a:spcPct val="114000"/>
              </a:lnSpc>
            </a:pPr>
            <a:r>
              <a:rPr lang="en-US" sz="1400" dirty="0">
                <a:latin typeface="+mn-lt"/>
              </a:rPr>
              <a:t>(Back)</a:t>
            </a:r>
          </a:p>
        </p:txBody>
      </p:sp>
      <p:sp>
        <p:nvSpPr>
          <p:cNvPr id="26" name="TextBox 25">
            <a:extLst>
              <a:ext uri="{FF2B5EF4-FFF2-40B4-BE49-F238E27FC236}">
                <a16:creationId xmlns:a16="http://schemas.microsoft.com/office/drawing/2014/main" id="{071EC459-CF7A-B847-C119-036FEED9B93B}"/>
              </a:ext>
            </a:extLst>
          </p:cNvPr>
          <p:cNvSpPr txBox="1"/>
          <p:nvPr/>
        </p:nvSpPr>
        <p:spPr>
          <a:xfrm>
            <a:off x="4767554" y="3946923"/>
            <a:ext cx="1832233" cy="470642"/>
          </a:xfrm>
          <a:prstGeom prst="rect">
            <a:avLst/>
          </a:prstGeom>
          <a:noFill/>
        </p:spPr>
        <p:txBody>
          <a:bodyPr wrap="none" lIns="0" tIns="0" rIns="0" bIns="0" rtlCol="0">
            <a:spAutoFit/>
          </a:bodyPr>
          <a:lstStyle/>
          <a:p>
            <a:pPr algn="ctr">
              <a:lnSpc>
                <a:spcPct val="114000"/>
              </a:lnSpc>
            </a:pPr>
            <a:r>
              <a:rPr lang="en-US" sz="1400" dirty="0">
                <a:latin typeface="+mn-lt"/>
              </a:rPr>
              <a:t>79% Confidence Score</a:t>
            </a:r>
          </a:p>
          <a:p>
            <a:pPr algn="ctr">
              <a:lnSpc>
                <a:spcPct val="114000"/>
              </a:lnSpc>
            </a:pPr>
            <a:r>
              <a:rPr lang="en-US" sz="1400" dirty="0">
                <a:latin typeface="+mn-lt"/>
              </a:rPr>
              <a:t>(Left)</a:t>
            </a:r>
          </a:p>
        </p:txBody>
      </p:sp>
      <p:sp>
        <p:nvSpPr>
          <p:cNvPr id="27" name="TextBox 26">
            <a:extLst>
              <a:ext uri="{FF2B5EF4-FFF2-40B4-BE49-F238E27FC236}">
                <a16:creationId xmlns:a16="http://schemas.microsoft.com/office/drawing/2014/main" id="{CCBEA49E-CDFD-A29E-D4AC-8E8B36BD69E5}"/>
              </a:ext>
            </a:extLst>
          </p:cNvPr>
          <p:cNvSpPr txBox="1"/>
          <p:nvPr/>
        </p:nvSpPr>
        <p:spPr>
          <a:xfrm>
            <a:off x="7003420" y="3936199"/>
            <a:ext cx="1832233" cy="470642"/>
          </a:xfrm>
          <a:prstGeom prst="rect">
            <a:avLst/>
          </a:prstGeom>
          <a:noFill/>
        </p:spPr>
        <p:txBody>
          <a:bodyPr wrap="none" lIns="0" tIns="0" rIns="0" bIns="0" rtlCol="0">
            <a:spAutoFit/>
          </a:bodyPr>
          <a:lstStyle/>
          <a:p>
            <a:pPr algn="ctr">
              <a:lnSpc>
                <a:spcPct val="114000"/>
              </a:lnSpc>
            </a:pPr>
            <a:r>
              <a:rPr lang="en-US" sz="1400" dirty="0">
                <a:latin typeface="+mn-lt"/>
              </a:rPr>
              <a:t>67% Confidence Score</a:t>
            </a:r>
          </a:p>
          <a:p>
            <a:pPr algn="ctr">
              <a:lnSpc>
                <a:spcPct val="114000"/>
              </a:lnSpc>
            </a:pPr>
            <a:r>
              <a:rPr lang="en-US" sz="1400" dirty="0">
                <a:latin typeface="+mn-lt"/>
              </a:rPr>
              <a:t>(Right)</a:t>
            </a:r>
          </a:p>
        </p:txBody>
      </p:sp>
      <p:sp>
        <p:nvSpPr>
          <p:cNvPr id="28" name="Content Placeholder 5">
            <a:extLst>
              <a:ext uri="{FF2B5EF4-FFF2-40B4-BE49-F238E27FC236}">
                <a16:creationId xmlns:a16="http://schemas.microsoft.com/office/drawing/2014/main" id="{0CF76B98-0CE9-1C47-DA4E-07D14B1140BF}"/>
              </a:ext>
            </a:extLst>
          </p:cNvPr>
          <p:cNvSpPr>
            <a:spLocks noGrp="1"/>
          </p:cNvSpPr>
          <p:nvPr>
            <p:ph sz="quarter" idx="18"/>
          </p:nvPr>
        </p:nvSpPr>
        <p:spPr>
          <a:xfrm>
            <a:off x="311162" y="1857072"/>
            <a:ext cx="8508999" cy="422998"/>
          </a:xfrm>
        </p:spPr>
        <p:txBody>
          <a:bodyPr anchor="ctr"/>
          <a:lstStyle/>
          <a:p>
            <a:pPr algn="ctr"/>
            <a:r>
              <a:rPr lang="en-US" dirty="0"/>
              <a:t>Duckie positioned at 5 cm from the </a:t>
            </a:r>
            <a:r>
              <a:rPr lang="en-US" dirty="0" err="1"/>
              <a:t>Duckiebot’s</a:t>
            </a:r>
            <a:r>
              <a:rPr lang="en-US" dirty="0"/>
              <a:t> camera</a:t>
            </a:r>
          </a:p>
        </p:txBody>
      </p:sp>
      <p:sp>
        <p:nvSpPr>
          <p:cNvPr id="8" name="TextBox 7">
            <a:extLst>
              <a:ext uri="{FF2B5EF4-FFF2-40B4-BE49-F238E27FC236}">
                <a16:creationId xmlns:a16="http://schemas.microsoft.com/office/drawing/2014/main" id="{0E372DF1-1010-CCC6-6A29-5A9B37A255CE}"/>
              </a:ext>
            </a:extLst>
          </p:cNvPr>
          <p:cNvSpPr txBox="1"/>
          <p:nvPr/>
        </p:nvSpPr>
        <p:spPr>
          <a:xfrm>
            <a:off x="3019109" y="4563073"/>
            <a:ext cx="3108959" cy="225062"/>
          </a:xfrm>
          <a:prstGeom prst="rect">
            <a:avLst/>
          </a:prstGeom>
          <a:noFill/>
        </p:spPr>
        <p:txBody>
          <a:bodyPr wrap="square" lIns="0" tIns="0" rIns="0" bIns="0" rtlCol="0">
            <a:spAutoFit/>
          </a:bodyPr>
          <a:lstStyle/>
          <a:p>
            <a:pPr>
              <a:lnSpc>
                <a:spcPct val="114000"/>
              </a:lnSpc>
            </a:pPr>
            <a:r>
              <a:rPr lang="en-US" sz="1400" dirty="0">
                <a:latin typeface="+mn-lt"/>
              </a:rPr>
              <a:t>Duckie’s beak contains high feature.</a:t>
            </a:r>
          </a:p>
        </p:txBody>
      </p:sp>
    </p:spTree>
    <p:extLst>
      <p:ext uri="{BB962C8B-B14F-4D97-AF65-F5344CB8AC3E}">
        <p14:creationId xmlns:p14="http://schemas.microsoft.com/office/powerpoint/2010/main" val="2045290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E0928A-B320-8C8A-141B-92D032F6C9BE}"/>
              </a:ext>
            </a:extLst>
          </p:cNvPr>
          <p:cNvSpPr>
            <a:spLocks noGrp="1"/>
          </p:cNvSpPr>
          <p:nvPr>
            <p:ph idx="1"/>
          </p:nvPr>
        </p:nvSpPr>
        <p:spPr>
          <a:xfrm>
            <a:off x="319090" y="1955409"/>
            <a:ext cx="5025069" cy="356088"/>
          </a:xfrm>
        </p:spPr>
        <p:txBody>
          <a:bodyPr/>
          <a:lstStyle/>
          <a:p>
            <a:pPr algn="ctr"/>
            <a:r>
              <a:rPr lang="en-US" dirty="0"/>
              <a:t>The back of the </a:t>
            </a:r>
            <a:r>
              <a:rPr lang="en-US" dirty="0" err="1"/>
              <a:t>Duckiebot</a:t>
            </a:r>
            <a:endParaRPr lang="en-US" dirty="0"/>
          </a:p>
        </p:txBody>
      </p:sp>
      <p:sp>
        <p:nvSpPr>
          <p:cNvPr id="3" name="Title 2">
            <a:extLst>
              <a:ext uri="{FF2B5EF4-FFF2-40B4-BE49-F238E27FC236}">
                <a16:creationId xmlns:a16="http://schemas.microsoft.com/office/drawing/2014/main" id="{58D80D22-866D-E955-2AFA-1352A52E641E}"/>
              </a:ext>
            </a:extLst>
          </p:cNvPr>
          <p:cNvSpPr>
            <a:spLocks noGrp="1"/>
          </p:cNvSpPr>
          <p:nvPr>
            <p:ph type="title"/>
          </p:nvPr>
        </p:nvSpPr>
        <p:spPr>
          <a:xfrm>
            <a:off x="319090" y="972000"/>
            <a:ext cx="8508999" cy="380810"/>
          </a:xfrm>
        </p:spPr>
        <p:txBody>
          <a:bodyPr/>
          <a:lstStyle/>
          <a:p>
            <a:r>
              <a:rPr lang="en-US" dirty="0"/>
              <a:t>Case Study – More Analysis</a:t>
            </a:r>
          </a:p>
        </p:txBody>
      </p:sp>
      <p:sp>
        <p:nvSpPr>
          <p:cNvPr id="4" name="Slide Number Placeholder 3">
            <a:extLst>
              <a:ext uri="{FF2B5EF4-FFF2-40B4-BE49-F238E27FC236}">
                <a16:creationId xmlns:a16="http://schemas.microsoft.com/office/drawing/2014/main" id="{1DF47D5E-8DC3-A8D9-1FA6-610F108F784F}"/>
              </a:ext>
            </a:extLst>
          </p:cNvPr>
          <p:cNvSpPr>
            <a:spLocks noGrp="1"/>
          </p:cNvSpPr>
          <p:nvPr>
            <p:ph type="sldNum" sz="quarter" idx="11"/>
          </p:nvPr>
        </p:nvSpPr>
        <p:spPr/>
        <p:txBody>
          <a:bodyPr/>
          <a:lstStyle/>
          <a:p>
            <a:fld id="{CE58CB1E-F828-4F11-99E0-327109AF9DA4}" type="slidenum">
              <a:rPr lang="de-DE" smtClean="0"/>
              <a:pPr/>
              <a:t>33</a:t>
            </a:fld>
            <a:endParaRPr lang="de-DE" dirty="0"/>
          </a:p>
        </p:txBody>
      </p:sp>
      <p:sp>
        <p:nvSpPr>
          <p:cNvPr id="5" name="Footer Placeholder 4">
            <a:extLst>
              <a:ext uri="{FF2B5EF4-FFF2-40B4-BE49-F238E27FC236}">
                <a16:creationId xmlns:a16="http://schemas.microsoft.com/office/drawing/2014/main" id="{134099D5-8881-BB8B-DBD7-E5E7BD9E9EE0}"/>
              </a:ext>
            </a:extLst>
          </p:cNvPr>
          <p:cNvSpPr>
            <a:spLocks noGrp="1"/>
          </p:cNvSpPr>
          <p:nvPr>
            <p:ph type="ftr" sz="quarter" idx="12"/>
          </p:nvPr>
        </p:nvSpPr>
        <p:spPr/>
        <p:txBody>
          <a:bodyPr/>
          <a:lstStyle/>
          <a:p>
            <a:r>
              <a:rPr lang="en-US" noProof="0" dirty="0"/>
              <a:t>Krittin Chaowakarn | Bachelor’s Thesis</a:t>
            </a:r>
          </a:p>
        </p:txBody>
      </p:sp>
      <p:pic>
        <p:nvPicPr>
          <p:cNvPr id="7" name="Content Placeholder 16">
            <a:extLst>
              <a:ext uri="{FF2B5EF4-FFF2-40B4-BE49-F238E27FC236}">
                <a16:creationId xmlns:a16="http://schemas.microsoft.com/office/drawing/2014/main" id="{0F44EBA2-EC06-8183-4BCF-6FDFBDF4160E}"/>
              </a:ext>
            </a:extLst>
          </p:cNvPr>
          <p:cNvPicPr>
            <a:picLocks noChangeAspect="1"/>
          </p:cNvPicPr>
          <p:nvPr/>
        </p:nvPicPr>
        <p:blipFill>
          <a:blip r:embed="rId3"/>
          <a:stretch>
            <a:fillRect/>
          </a:stretch>
        </p:blipFill>
        <p:spPr>
          <a:xfrm>
            <a:off x="521372" y="2353704"/>
            <a:ext cx="2372695" cy="1774784"/>
          </a:xfrm>
          <a:prstGeom prst="rect">
            <a:avLst/>
          </a:prstGeom>
        </p:spPr>
      </p:pic>
      <p:pic>
        <p:nvPicPr>
          <p:cNvPr id="10" name="Content Placeholder 8">
            <a:extLst>
              <a:ext uri="{FF2B5EF4-FFF2-40B4-BE49-F238E27FC236}">
                <a16:creationId xmlns:a16="http://schemas.microsoft.com/office/drawing/2014/main" id="{4370D066-2CD4-592C-D047-80F8376DB803}"/>
              </a:ext>
            </a:extLst>
          </p:cNvPr>
          <p:cNvPicPr>
            <a:picLocks noChangeAspect="1"/>
          </p:cNvPicPr>
          <p:nvPr/>
        </p:nvPicPr>
        <p:blipFill>
          <a:blip r:embed="rId4"/>
          <a:srcRect l="50951" t="638" r="844" b="1772"/>
          <a:stretch>
            <a:fillRect/>
          </a:stretch>
        </p:blipFill>
        <p:spPr>
          <a:xfrm>
            <a:off x="3295693" y="2345158"/>
            <a:ext cx="1748934" cy="1774783"/>
          </a:xfrm>
          <a:prstGeom prst="rect">
            <a:avLst/>
          </a:prstGeom>
          <a:ln w="9525">
            <a:noFill/>
            <a:miter lim="800000"/>
            <a:headEnd/>
            <a:tailEnd/>
          </a:ln>
        </p:spPr>
      </p:pic>
      <p:sp>
        <p:nvSpPr>
          <p:cNvPr id="13" name="TextBox 12">
            <a:extLst>
              <a:ext uri="{FF2B5EF4-FFF2-40B4-BE49-F238E27FC236}">
                <a16:creationId xmlns:a16="http://schemas.microsoft.com/office/drawing/2014/main" id="{F4E5ED7C-ADDA-31A1-3436-3A7FA19558C8}"/>
              </a:ext>
            </a:extLst>
          </p:cNvPr>
          <p:cNvSpPr txBox="1"/>
          <p:nvPr/>
        </p:nvSpPr>
        <p:spPr>
          <a:xfrm>
            <a:off x="5745785" y="2882985"/>
            <a:ext cx="3087858" cy="716222"/>
          </a:xfrm>
          <a:prstGeom prst="rect">
            <a:avLst/>
          </a:prstGeom>
          <a:noFill/>
        </p:spPr>
        <p:txBody>
          <a:bodyPr wrap="square" lIns="0" tIns="0" rIns="0" bIns="0" rtlCol="0">
            <a:spAutoFit/>
          </a:bodyPr>
          <a:lstStyle/>
          <a:p>
            <a:pPr>
              <a:lnSpc>
                <a:spcPct val="114000"/>
              </a:lnSpc>
            </a:pPr>
            <a:r>
              <a:rPr lang="en-US" sz="1400" dirty="0">
                <a:latin typeface="+mn-lt"/>
              </a:rPr>
              <a:t>Shared features of both designs:</a:t>
            </a:r>
          </a:p>
          <a:p>
            <a:pPr marL="285750" indent="-285750">
              <a:lnSpc>
                <a:spcPct val="114000"/>
              </a:lnSpc>
              <a:buFont typeface="Arial" panose="020B0604020202020204" pitchFamily="34" charset="0"/>
              <a:buChar char="•"/>
            </a:pPr>
            <a:r>
              <a:rPr lang="en-US" sz="1400" dirty="0">
                <a:latin typeface="+mn-lt"/>
              </a:rPr>
              <a:t>Cables</a:t>
            </a:r>
          </a:p>
          <a:p>
            <a:pPr marL="285750" indent="-285750">
              <a:lnSpc>
                <a:spcPct val="114000"/>
              </a:lnSpc>
              <a:buFont typeface="Arial" panose="020B0604020202020204" pitchFamily="34" charset="0"/>
              <a:buChar char="•"/>
            </a:pPr>
            <a:r>
              <a:rPr lang="en-US" sz="1400" dirty="0">
                <a:latin typeface="+mn-lt"/>
              </a:rPr>
              <a:t>Dot matrix</a:t>
            </a:r>
          </a:p>
        </p:txBody>
      </p:sp>
      <p:sp>
        <p:nvSpPr>
          <p:cNvPr id="8" name="TextBox 7">
            <a:extLst>
              <a:ext uri="{FF2B5EF4-FFF2-40B4-BE49-F238E27FC236}">
                <a16:creationId xmlns:a16="http://schemas.microsoft.com/office/drawing/2014/main" id="{524C584C-9150-D619-B8E7-AABFB4E8A270}"/>
              </a:ext>
            </a:extLst>
          </p:cNvPr>
          <p:cNvSpPr txBox="1"/>
          <p:nvPr/>
        </p:nvSpPr>
        <p:spPr>
          <a:xfrm>
            <a:off x="3648382" y="4260835"/>
            <a:ext cx="1043555" cy="193002"/>
          </a:xfrm>
          <a:prstGeom prst="rect">
            <a:avLst/>
          </a:prstGeom>
          <a:noFill/>
        </p:spPr>
        <p:txBody>
          <a:bodyPr wrap="none" lIns="0" tIns="0" rIns="0" bIns="0" rtlCol="0">
            <a:spAutoFit/>
          </a:bodyPr>
          <a:lstStyle/>
          <a:p>
            <a:pPr>
              <a:lnSpc>
                <a:spcPct val="114000"/>
              </a:lnSpc>
            </a:pPr>
            <a:r>
              <a:rPr lang="en-US" sz="1200" dirty="0">
                <a:latin typeface="+mn-lt"/>
              </a:rPr>
              <a:t>Picture from [1]</a:t>
            </a:r>
          </a:p>
        </p:txBody>
      </p:sp>
    </p:spTree>
    <p:extLst>
      <p:ext uri="{BB962C8B-B14F-4D97-AF65-F5344CB8AC3E}">
        <p14:creationId xmlns:p14="http://schemas.microsoft.com/office/powerpoint/2010/main" val="300036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F5D30-DEA6-4F31-3BFE-1F2DA6390B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BD1810-9147-95CD-F40F-6915C37DA613}"/>
              </a:ext>
            </a:extLst>
          </p:cNvPr>
          <p:cNvSpPr>
            <a:spLocks noGrp="1"/>
          </p:cNvSpPr>
          <p:nvPr>
            <p:ph type="title"/>
          </p:nvPr>
        </p:nvSpPr>
        <p:spPr>
          <a:xfrm>
            <a:off x="318009" y="2202418"/>
            <a:ext cx="8508999" cy="738664"/>
          </a:xfrm>
        </p:spPr>
        <p:txBody>
          <a:bodyPr anchor="ctr"/>
          <a:lstStyle/>
          <a:p>
            <a:pPr algn="ctr">
              <a:lnSpc>
                <a:spcPct val="100000"/>
              </a:lnSpc>
            </a:pPr>
            <a:r>
              <a:rPr lang="en-US" sz="4800" dirty="0"/>
              <a:t>Conclusion and Outlook</a:t>
            </a:r>
          </a:p>
        </p:txBody>
      </p:sp>
      <p:sp>
        <p:nvSpPr>
          <p:cNvPr id="4" name="Slide Number Placeholder 3">
            <a:extLst>
              <a:ext uri="{FF2B5EF4-FFF2-40B4-BE49-F238E27FC236}">
                <a16:creationId xmlns:a16="http://schemas.microsoft.com/office/drawing/2014/main" id="{47C2A695-E7ED-E53A-4290-3B78DCB8F3CD}"/>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34</a:t>
            </a:fld>
            <a:endParaRPr lang="de-DE" dirty="0"/>
          </a:p>
        </p:txBody>
      </p:sp>
      <p:sp>
        <p:nvSpPr>
          <p:cNvPr id="5" name="Footer Placeholder 4">
            <a:extLst>
              <a:ext uri="{FF2B5EF4-FFF2-40B4-BE49-F238E27FC236}">
                <a16:creationId xmlns:a16="http://schemas.microsoft.com/office/drawing/2014/main" id="{273C7E55-E3F4-82BD-784B-403B4B5D661B}"/>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722634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41C7C7-6D44-0BD6-8DB3-FBF0307D52A2}"/>
              </a:ext>
            </a:extLst>
          </p:cNvPr>
          <p:cNvSpPr>
            <a:spLocks noGrp="1"/>
          </p:cNvSpPr>
          <p:nvPr>
            <p:ph idx="1"/>
          </p:nvPr>
        </p:nvSpPr>
        <p:spPr>
          <a:xfrm>
            <a:off x="311162" y="1832310"/>
            <a:ext cx="8508999" cy="2543175"/>
          </a:xfrm>
        </p:spPr>
        <p:txBody>
          <a:bodyPr/>
          <a:lstStyle/>
          <a:p>
            <a:pPr marL="342900" indent="-342900">
              <a:lnSpc>
                <a:spcPct val="150000"/>
              </a:lnSpc>
              <a:buFontTx/>
              <a:buAutoNum type="arabicPeriod"/>
            </a:pPr>
            <a:r>
              <a:rPr lang="en-US" dirty="0"/>
              <a:t>CNN-based Object Detection is viable for real-time application.</a:t>
            </a:r>
          </a:p>
          <a:p>
            <a:pPr marL="342900" indent="-342900">
              <a:lnSpc>
                <a:spcPct val="150000"/>
              </a:lnSpc>
              <a:buFontTx/>
              <a:buAutoNum type="arabicPeriod"/>
            </a:pPr>
            <a:r>
              <a:rPr lang="en-US" dirty="0"/>
              <a:t>Models on GPU highly outperform models on CPU.</a:t>
            </a:r>
          </a:p>
          <a:p>
            <a:pPr marL="342900" indent="-342900">
              <a:lnSpc>
                <a:spcPct val="150000"/>
              </a:lnSpc>
              <a:buFontTx/>
              <a:buAutoNum type="arabicPeriod"/>
            </a:pPr>
            <a:r>
              <a:rPr lang="en-US" dirty="0"/>
              <a:t>Using the GPU saves CPU utilization.</a:t>
            </a:r>
          </a:p>
          <a:p>
            <a:pPr marL="342900" indent="-342900">
              <a:lnSpc>
                <a:spcPct val="150000"/>
              </a:lnSpc>
              <a:buAutoNum type="arabicPeriod"/>
            </a:pPr>
            <a:r>
              <a:rPr lang="en-US" dirty="0"/>
              <a:t>A custom dataset was collected to evaluate performance.</a:t>
            </a:r>
          </a:p>
          <a:p>
            <a:pPr marL="342900" indent="-342900">
              <a:lnSpc>
                <a:spcPct val="150000"/>
              </a:lnSpc>
              <a:buAutoNum type="arabicPeriod"/>
            </a:pPr>
            <a:r>
              <a:rPr lang="en-US" dirty="0"/>
              <a:t>Prediction results can be used for simple decision-making.</a:t>
            </a:r>
          </a:p>
          <a:p>
            <a:pPr marL="342900" indent="-342900">
              <a:lnSpc>
                <a:spcPct val="150000"/>
              </a:lnSpc>
              <a:buAutoNum type="arabicPeriod"/>
            </a:pPr>
            <a:endParaRPr lang="en-US" dirty="0"/>
          </a:p>
        </p:txBody>
      </p:sp>
      <p:sp>
        <p:nvSpPr>
          <p:cNvPr id="3" name="Title 2">
            <a:extLst>
              <a:ext uri="{FF2B5EF4-FFF2-40B4-BE49-F238E27FC236}">
                <a16:creationId xmlns:a16="http://schemas.microsoft.com/office/drawing/2014/main" id="{80CFA9EC-D9F8-0192-562A-94D4BDB67B7D}"/>
              </a:ext>
            </a:extLst>
          </p:cNvPr>
          <p:cNvSpPr>
            <a:spLocks noGrp="1"/>
          </p:cNvSpPr>
          <p:nvPr>
            <p:ph type="title"/>
          </p:nvPr>
        </p:nvSpPr>
        <p:spPr>
          <a:xfrm>
            <a:off x="319090" y="972000"/>
            <a:ext cx="8508999" cy="380810"/>
          </a:xfrm>
        </p:spPr>
        <p:txBody>
          <a:bodyPr/>
          <a:lstStyle/>
          <a:p>
            <a:r>
              <a:rPr lang="en-US" dirty="0"/>
              <a:t>Conclusion</a:t>
            </a:r>
          </a:p>
        </p:txBody>
      </p:sp>
      <p:sp>
        <p:nvSpPr>
          <p:cNvPr id="4" name="Slide Number Placeholder 3">
            <a:extLst>
              <a:ext uri="{FF2B5EF4-FFF2-40B4-BE49-F238E27FC236}">
                <a16:creationId xmlns:a16="http://schemas.microsoft.com/office/drawing/2014/main" id="{A5FF43CB-F28A-EF45-1402-4F75EAAC55A3}"/>
              </a:ext>
            </a:extLst>
          </p:cNvPr>
          <p:cNvSpPr>
            <a:spLocks noGrp="1"/>
          </p:cNvSpPr>
          <p:nvPr>
            <p:ph type="sldNum" sz="quarter" idx="11"/>
          </p:nvPr>
        </p:nvSpPr>
        <p:spPr/>
        <p:txBody>
          <a:bodyPr/>
          <a:lstStyle/>
          <a:p>
            <a:fld id="{CE58CB1E-F828-4F11-99E0-327109AF9DA4}" type="slidenum">
              <a:rPr lang="de-DE" smtClean="0"/>
              <a:pPr/>
              <a:t>35</a:t>
            </a:fld>
            <a:endParaRPr lang="de-DE" dirty="0"/>
          </a:p>
        </p:txBody>
      </p:sp>
      <p:sp>
        <p:nvSpPr>
          <p:cNvPr id="5" name="Footer Placeholder 4">
            <a:extLst>
              <a:ext uri="{FF2B5EF4-FFF2-40B4-BE49-F238E27FC236}">
                <a16:creationId xmlns:a16="http://schemas.microsoft.com/office/drawing/2014/main" id="{39BB4297-CA22-4222-5189-BD9D877E8173}"/>
              </a:ext>
            </a:extLst>
          </p:cNvPr>
          <p:cNvSpPr>
            <a:spLocks noGrp="1"/>
          </p:cNvSpPr>
          <p:nvPr>
            <p:ph type="ftr" sz="quarter" idx="12"/>
          </p:nvPr>
        </p:nvSpPr>
        <p:spPr/>
        <p:txBody>
          <a:bodyPr/>
          <a:lstStyle/>
          <a:p>
            <a:r>
              <a:rPr lang="en-US" noProof="0"/>
              <a:t>Krittin Chaowakarn | Bachelor’s Thesis</a:t>
            </a:r>
            <a:endParaRPr lang="en-US" noProof="0" dirty="0"/>
          </a:p>
        </p:txBody>
      </p:sp>
    </p:spTree>
    <p:extLst>
      <p:ext uri="{BB962C8B-B14F-4D97-AF65-F5344CB8AC3E}">
        <p14:creationId xmlns:p14="http://schemas.microsoft.com/office/powerpoint/2010/main" val="2689583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DB177-BFA2-CA0A-15E0-3E82112C22B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521C33-F0EA-6A1D-CF73-15C3FF804524}"/>
              </a:ext>
            </a:extLst>
          </p:cNvPr>
          <p:cNvSpPr>
            <a:spLocks noGrp="1"/>
          </p:cNvSpPr>
          <p:nvPr>
            <p:ph idx="1"/>
          </p:nvPr>
        </p:nvSpPr>
        <p:spPr>
          <a:xfrm>
            <a:off x="311162" y="1819568"/>
            <a:ext cx="8508999" cy="2543175"/>
          </a:xfrm>
        </p:spPr>
        <p:txBody>
          <a:bodyPr/>
          <a:lstStyle/>
          <a:p>
            <a:pPr marL="285750" indent="-285750">
              <a:buFont typeface="Arial" panose="020B0604020202020204" pitchFamily="34" charset="0"/>
              <a:buChar char="•"/>
            </a:pPr>
            <a:r>
              <a:rPr lang="en-US" dirty="0"/>
              <a:t>High CPU and RAM utilization </a:t>
            </a:r>
            <a:r>
              <a:rPr lang="en-US" dirty="0">
                <a:sym typeface="Wingdings" panose="05000000000000000000" pitchFamily="2" charset="2"/>
              </a:rPr>
              <a:t> </a:t>
            </a:r>
            <a:r>
              <a:rPr lang="en-US" dirty="0"/>
              <a:t>model quantization, converting weights and biases from FP32 to INT8</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Extending our custom dataset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Adding reasoning capabilities (VLM/VLA)</a:t>
            </a:r>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985DD48A-F38B-3B9A-DCAC-C04937E0C347}"/>
              </a:ext>
            </a:extLst>
          </p:cNvPr>
          <p:cNvSpPr>
            <a:spLocks noGrp="1"/>
          </p:cNvSpPr>
          <p:nvPr>
            <p:ph type="title"/>
          </p:nvPr>
        </p:nvSpPr>
        <p:spPr>
          <a:xfrm>
            <a:off x="319090" y="972000"/>
            <a:ext cx="8508999" cy="380810"/>
          </a:xfrm>
        </p:spPr>
        <p:txBody>
          <a:bodyPr/>
          <a:lstStyle/>
          <a:p>
            <a:r>
              <a:rPr lang="en-US" dirty="0"/>
              <a:t>Research Opportunities</a:t>
            </a:r>
          </a:p>
        </p:txBody>
      </p:sp>
      <p:sp>
        <p:nvSpPr>
          <p:cNvPr id="4" name="Slide Number Placeholder 3">
            <a:extLst>
              <a:ext uri="{FF2B5EF4-FFF2-40B4-BE49-F238E27FC236}">
                <a16:creationId xmlns:a16="http://schemas.microsoft.com/office/drawing/2014/main" id="{E4738BDC-5484-D956-837F-31BBD7F4EA9E}"/>
              </a:ext>
            </a:extLst>
          </p:cNvPr>
          <p:cNvSpPr>
            <a:spLocks noGrp="1"/>
          </p:cNvSpPr>
          <p:nvPr>
            <p:ph type="sldNum" sz="quarter" idx="11"/>
          </p:nvPr>
        </p:nvSpPr>
        <p:spPr/>
        <p:txBody>
          <a:bodyPr/>
          <a:lstStyle/>
          <a:p>
            <a:fld id="{CE58CB1E-F828-4F11-99E0-327109AF9DA4}" type="slidenum">
              <a:rPr lang="de-DE" smtClean="0"/>
              <a:pPr/>
              <a:t>36</a:t>
            </a:fld>
            <a:endParaRPr lang="de-DE" dirty="0"/>
          </a:p>
        </p:txBody>
      </p:sp>
      <p:sp>
        <p:nvSpPr>
          <p:cNvPr id="5" name="Footer Placeholder 4">
            <a:extLst>
              <a:ext uri="{FF2B5EF4-FFF2-40B4-BE49-F238E27FC236}">
                <a16:creationId xmlns:a16="http://schemas.microsoft.com/office/drawing/2014/main" id="{9B3F2DE2-7F01-E85F-37C5-79AB532D61E0}"/>
              </a:ext>
            </a:extLst>
          </p:cNvPr>
          <p:cNvSpPr>
            <a:spLocks noGrp="1"/>
          </p:cNvSpPr>
          <p:nvPr>
            <p:ph type="ftr" sz="quarter" idx="12"/>
          </p:nvPr>
        </p:nvSpPr>
        <p:spPr/>
        <p:txBody>
          <a:bodyPr/>
          <a:lstStyle/>
          <a:p>
            <a:r>
              <a:rPr lang="en-US" noProof="0"/>
              <a:t>Krittin Chaowakarn | Bachelor’s Thesis</a:t>
            </a:r>
            <a:endParaRPr lang="en-US" noProof="0" dirty="0"/>
          </a:p>
        </p:txBody>
      </p:sp>
    </p:spTree>
    <p:extLst>
      <p:ext uri="{BB962C8B-B14F-4D97-AF65-F5344CB8AC3E}">
        <p14:creationId xmlns:p14="http://schemas.microsoft.com/office/powerpoint/2010/main" val="3445484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371AA2-09DF-4954-1C8E-79CB8B7898E8}"/>
              </a:ext>
            </a:extLst>
          </p:cNvPr>
          <p:cNvSpPr>
            <a:spLocks noGrp="1"/>
          </p:cNvSpPr>
          <p:nvPr>
            <p:ph idx="1"/>
          </p:nvPr>
        </p:nvSpPr>
        <p:spPr/>
        <p:txBody>
          <a:bodyPr/>
          <a:lstStyle/>
          <a:p>
            <a:pPr marL="342900" indent="-342900">
              <a:buFontTx/>
              <a:buAutoNum type="arabicPeriod"/>
            </a:pPr>
            <a:r>
              <a:rPr lang="en-US" dirty="0">
                <a:hlinkClick r:id="rId2"/>
              </a:rPr>
              <a:t>https://duckietown.com/</a:t>
            </a:r>
            <a:endParaRPr lang="en-US" dirty="0"/>
          </a:p>
          <a:p>
            <a:pPr marL="342900" indent="-342900">
              <a:buAutoNum type="arabicPeriod"/>
            </a:pPr>
            <a:r>
              <a:rPr lang="en-US" dirty="0">
                <a:hlinkClick r:id="rId3"/>
              </a:rPr>
              <a:t>https://www.ultralytics.com/</a:t>
            </a:r>
            <a:endParaRPr lang="en-US" dirty="0"/>
          </a:p>
          <a:p>
            <a:pPr marL="342900" indent="-342900">
              <a:buAutoNum type="arabicPeriod"/>
            </a:pPr>
            <a:r>
              <a:rPr lang="en-US" dirty="0">
                <a:hlinkClick r:id="rId4"/>
              </a:rPr>
              <a:t>https://github.com/duckietown/duckietown-objdet</a:t>
            </a:r>
            <a:endParaRPr lang="en-US" dirty="0"/>
          </a:p>
          <a:p>
            <a:pPr marL="342900" indent="-342900">
              <a:buAutoNum type="arabicPeriod"/>
            </a:pPr>
            <a:r>
              <a:rPr lang="en-US" dirty="0">
                <a:hlinkClick r:id="rId5"/>
              </a:rPr>
              <a:t>https://cocodataset.org/</a:t>
            </a:r>
            <a:endParaRPr lang="en-US" dirty="0"/>
          </a:p>
          <a:p>
            <a:pPr marL="342900" indent="-342900">
              <a:buAutoNum type="arabicPeriod"/>
            </a:pPr>
            <a:r>
              <a:rPr lang="en-US" dirty="0">
                <a:hlinkClick r:id="rId6"/>
              </a:rPr>
              <a:t>https://roboflow.com/</a:t>
            </a:r>
            <a:endParaRPr lang="en-US" dirty="0"/>
          </a:p>
          <a:p>
            <a:pPr marL="342900" indent="-342900">
              <a:buAutoNum type="arabicPeriod"/>
            </a:pPr>
            <a:r>
              <a:rPr lang="en-US" dirty="0">
                <a:hlinkClick r:id="rId7"/>
              </a:rPr>
              <a:t>https://arxiv.org/abs/2405.05885</a:t>
            </a:r>
            <a:endParaRPr lang="en-US" dirty="0"/>
          </a:p>
          <a:p>
            <a:pPr marL="342900" indent="-342900">
              <a:buAutoNum type="arabicPeriod"/>
            </a:pPr>
            <a:r>
              <a:rPr lang="en-US" dirty="0">
                <a:hlinkClick r:id="rId8"/>
              </a:rPr>
              <a:t>https://arxiv.org/abs/2506.13757</a:t>
            </a:r>
            <a:endParaRPr lang="en-US" dirty="0"/>
          </a:p>
          <a:p>
            <a:endParaRPr lang="en-US" dirty="0"/>
          </a:p>
        </p:txBody>
      </p:sp>
      <p:sp>
        <p:nvSpPr>
          <p:cNvPr id="3" name="Title 2">
            <a:extLst>
              <a:ext uri="{FF2B5EF4-FFF2-40B4-BE49-F238E27FC236}">
                <a16:creationId xmlns:a16="http://schemas.microsoft.com/office/drawing/2014/main" id="{2A2BCD41-6009-E472-ADAF-409E6EE14154}"/>
              </a:ext>
            </a:extLst>
          </p:cNvPr>
          <p:cNvSpPr>
            <a:spLocks noGrp="1"/>
          </p:cNvSpPr>
          <p:nvPr>
            <p:ph type="title"/>
          </p:nvPr>
        </p:nvSpPr>
        <p:spPr>
          <a:xfrm>
            <a:off x="319090" y="972000"/>
            <a:ext cx="8508999" cy="380810"/>
          </a:xfrm>
        </p:spPr>
        <p:txBody>
          <a:bodyPr/>
          <a:lstStyle/>
          <a:p>
            <a:r>
              <a:rPr lang="en-US" dirty="0"/>
              <a:t>Reference</a:t>
            </a:r>
          </a:p>
        </p:txBody>
      </p:sp>
      <p:sp>
        <p:nvSpPr>
          <p:cNvPr id="4" name="Slide Number Placeholder 3">
            <a:extLst>
              <a:ext uri="{FF2B5EF4-FFF2-40B4-BE49-F238E27FC236}">
                <a16:creationId xmlns:a16="http://schemas.microsoft.com/office/drawing/2014/main" id="{EBE616C4-3330-3DD9-653E-3E8E9071707B}"/>
              </a:ext>
            </a:extLst>
          </p:cNvPr>
          <p:cNvSpPr>
            <a:spLocks noGrp="1"/>
          </p:cNvSpPr>
          <p:nvPr>
            <p:ph type="sldNum" sz="quarter" idx="11"/>
          </p:nvPr>
        </p:nvSpPr>
        <p:spPr/>
        <p:txBody>
          <a:bodyPr/>
          <a:lstStyle/>
          <a:p>
            <a:fld id="{CE58CB1E-F828-4F11-99E0-327109AF9DA4}" type="slidenum">
              <a:rPr lang="de-DE" smtClean="0"/>
              <a:pPr/>
              <a:t>37</a:t>
            </a:fld>
            <a:endParaRPr lang="de-DE" dirty="0"/>
          </a:p>
        </p:txBody>
      </p:sp>
      <p:sp>
        <p:nvSpPr>
          <p:cNvPr id="5" name="Footer Placeholder 4">
            <a:extLst>
              <a:ext uri="{FF2B5EF4-FFF2-40B4-BE49-F238E27FC236}">
                <a16:creationId xmlns:a16="http://schemas.microsoft.com/office/drawing/2014/main" id="{65119B6E-4F66-A4F6-F2C4-792D022C7756}"/>
              </a:ext>
            </a:extLst>
          </p:cNvPr>
          <p:cNvSpPr>
            <a:spLocks noGrp="1"/>
          </p:cNvSpPr>
          <p:nvPr>
            <p:ph type="ftr" sz="quarter" idx="12"/>
          </p:nvPr>
        </p:nvSpPr>
        <p:spPr/>
        <p:txBody>
          <a:bodyPr/>
          <a:lstStyle/>
          <a:p>
            <a:r>
              <a:rPr lang="en-US" noProof="0"/>
              <a:t>Krittin Chaowakarn | Bachelor’s Thesis</a:t>
            </a:r>
            <a:endParaRPr lang="en-US" noProof="0" dirty="0"/>
          </a:p>
        </p:txBody>
      </p:sp>
    </p:spTree>
    <p:extLst>
      <p:ext uri="{BB962C8B-B14F-4D97-AF65-F5344CB8AC3E}">
        <p14:creationId xmlns:p14="http://schemas.microsoft.com/office/powerpoint/2010/main" val="1902704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A6763D-4816-9E61-DF6E-02E2E9530ECD}"/>
              </a:ext>
            </a:extLst>
          </p:cNvPr>
          <p:cNvSpPr>
            <a:spLocks noGrp="1"/>
          </p:cNvSpPr>
          <p:nvPr>
            <p:ph type="title"/>
          </p:nvPr>
        </p:nvSpPr>
        <p:spPr/>
        <p:txBody>
          <a:bodyPr/>
          <a:lstStyle/>
          <a:p>
            <a:r>
              <a:rPr lang="en-US" dirty="0"/>
              <a:t>Thank You For Your Attention!</a:t>
            </a:r>
          </a:p>
        </p:txBody>
      </p:sp>
      <p:sp>
        <p:nvSpPr>
          <p:cNvPr id="4" name="Slide Number Placeholder 3">
            <a:extLst>
              <a:ext uri="{FF2B5EF4-FFF2-40B4-BE49-F238E27FC236}">
                <a16:creationId xmlns:a16="http://schemas.microsoft.com/office/drawing/2014/main" id="{0D66A21B-8985-B030-9BC9-3EC032795429}"/>
              </a:ext>
            </a:extLst>
          </p:cNvPr>
          <p:cNvSpPr>
            <a:spLocks noGrp="1"/>
          </p:cNvSpPr>
          <p:nvPr>
            <p:ph type="sldNum" sz="quarter" idx="12"/>
          </p:nvPr>
        </p:nvSpPr>
        <p:spPr/>
        <p:txBody>
          <a:bodyPr/>
          <a:lstStyle/>
          <a:p>
            <a:fld id="{CE58CB1E-F828-4F11-99E0-327109AF9DA4}" type="slidenum">
              <a:rPr lang="de-DE" smtClean="0"/>
              <a:pPr/>
              <a:t>38</a:t>
            </a:fld>
            <a:endParaRPr lang="de-DE" dirty="0"/>
          </a:p>
        </p:txBody>
      </p:sp>
      <p:sp>
        <p:nvSpPr>
          <p:cNvPr id="5" name="Footer Placeholder 4">
            <a:extLst>
              <a:ext uri="{FF2B5EF4-FFF2-40B4-BE49-F238E27FC236}">
                <a16:creationId xmlns:a16="http://schemas.microsoft.com/office/drawing/2014/main" id="{5E8598E2-23BF-33E7-26CA-FCB3BDF5FF69}"/>
              </a:ext>
            </a:extLst>
          </p:cNvPr>
          <p:cNvSpPr>
            <a:spLocks noGrp="1"/>
          </p:cNvSpPr>
          <p:nvPr>
            <p:ph type="ftr" sz="quarter" idx="13"/>
          </p:nvPr>
        </p:nvSpPr>
        <p:spPr/>
        <p:txBody>
          <a:bodyPr/>
          <a:lstStyle/>
          <a:p>
            <a:r>
              <a:rPr lang="en-US" noProof="0"/>
              <a:t>Krittin Chaowakarn | Bachelor’s Thesis</a:t>
            </a:r>
            <a:endParaRPr lang="en-US" noProof="0" dirty="0"/>
          </a:p>
        </p:txBody>
      </p:sp>
    </p:spTree>
    <p:extLst>
      <p:ext uri="{BB962C8B-B14F-4D97-AF65-F5344CB8AC3E}">
        <p14:creationId xmlns:p14="http://schemas.microsoft.com/office/powerpoint/2010/main" val="2132207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D11ECE-7093-9741-2844-1A17A3A7ABAA}"/>
              </a:ext>
            </a:extLst>
          </p:cNvPr>
          <p:cNvSpPr>
            <a:spLocks noGrp="1"/>
          </p:cNvSpPr>
          <p:nvPr>
            <p:ph type="title"/>
          </p:nvPr>
        </p:nvSpPr>
        <p:spPr>
          <a:xfrm>
            <a:off x="318009" y="2347810"/>
            <a:ext cx="8508999" cy="447880"/>
          </a:xfrm>
        </p:spPr>
        <p:txBody>
          <a:bodyPr anchor="ctr"/>
          <a:lstStyle/>
          <a:p>
            <a:pPr algn="ctr"/>
            <a:r>
              <a:rPr lang="en-US" sz="4800" dirty="0"/>
              <a:t>Extra Results</a:t>
            </a:r>
          </a:p>
        </p:txBody>
      </p:sp>
      <p:sp>
        <p:nvSpPr>
          <p:cNvPr id="4" name="Slide Number Placeholder 3">
            <a:extLst>
              <a:ext uri="{FF2B5EF4-FFF2-40B4-BE49-F238E27FC236}">
                <a16:creationId xmlns:a16="http://schemas.microsoft.com/office/drawing/2014/main" id="{E5BAB988-ABA9-877F-8A9B-119DE81A09F6}"/>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39</a:t>
            </a:fld>
            <a:endParaRPr lang="de-DE" dirty="0"/>
          </a:p>
        </p:txBody>
      </p:sp>
      <p:sp>
        <p:nvSpPr>
          <p:cNvPr id="5" name="Footer Placeholder 4">
            <a:extLst>
              <a:ext uri="{FF2B5EF4-FFF2-40B4-BE49-F238E27FC236}">
                <a16:creationId xmlns:a16="http://schemas.microsoft.com/office/drawing/2014/main" id="{9697A681-F315-FD62-3A71-D0D75BDFA131}"/>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3529381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BD9C2-CB3E-7947-AA68-DDB89ABB3E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86BA77-4576-CE60-D387-E746D9BADB21}"/>
              </a:ext>
            </a:extLst>
          </p:cNvPr>
          <p:cNvSpPr>
            <a:spLocks noGrp="1"/>
          </p:cNvSpPr>
          <p:nvPr>
            <p:ph type="title"/>
          </p:nvPr>
        </p:nvSpPr>
        <p:spPr>
          <a:xfrm>
            <a:off x="318009" y="2347810"/>
            <a:ext cx="8508999" cy="447880"/>
          </a:xfrm>
        </p:spPr>
        <p:txBody>
          <a:bodyPr anchor="ctr"/>
          <a:lstStyle/>
          <a:p>
            <a:pPr algn="ctr"/>
            <a:r>
              <a:rPr lang="en-US" sz="4800" dirty="0"/>
              <a:t>Background Knowledge </a:t>
            </a:r>
          </a:p>
        </p:txBody>
      </p:sp>
      <p:sp>
        <p:nvSpPr>
          <p:cNvPr id="4" name="Slide Number Placeholder 3">
            <a:extLst>
              <a:ext uri="{FF2B5EF4-FFF2-40B4-BE49-F238E27FC236}">
                <a16:creationId xmlns:a16="http://schemas.microsoft.com/office/drawing/2014/main" id="{17CC591E-5B62-D5E6-27BB-78E4CA564BE5}"/>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4</a:t>
            </a:fld>
            <a:endParaRPr lang="de-DE" dirty="0"/>
          </a:p>
        </p:txBody>
      </p:sp>
      <p:sp>
        <p:nvSpPr>
          <p:cNvPr id="5" name="Footer Placeholder 4">
            <a:extLst>
              <a:ext uri="{FF2B5EF4-FFF2-40B4-BE49-F238E27FC236}">
                <a16:creationId xmlns:a16="http://schemas.microsoft.com/office/drawing/2014/main" id="{2903BEF9-3EE2-FD71-BF06-021038C58556}"/>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3398841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6D8A4-E890-C40F-6A55-7E79639E558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6570A1-BB84-472B-7927-E7857B6F8B39}"/>
              </a:ext>
            </a:extLst>
          </p:cNvPr>
          <p:cNvSpPr>
            <a:spLocks noGrp="1"/>
          </p:cNvSpPr>
          <p:nvPr>
            <p:ph type="title"/>
          </p:nvPr>
        </p:nvSpPr>
        <p:spPr>
          <a:xfrm>
            <a:off x="311162" y="1990710"/>
            <a:ext cx="8508999" cy="1162079"/>
          </a:xfrm>
        </p:spPr>
        <p:txBody>
          <a:bodyPr anchor="ctr"/>
          <a:lstStyle/>
          <a:p>
            <a:pPr algn="ctr"/>
            <a:r>
              <a:rPr lang="en-US" sz="4800" dirty="0"/>
              <a:t>Safety-Critical Cases</a:t>
            </a:r>
          </a:p>
        </p:txBody>
      </p:sp>
      <p:sp>
        <p:nvSpPr>
          <p:cNvPr id="4" name="Slide Number Placeholder 3">
            <a:extLst>
              <a:ext uri="{FF2B5EF4-FFF2-40B4-BE49-F238E27FC236}">
                <a16:creationId xmlns:a16="http://schemas.microsoft.com/office/drawing/2014/main" id="{CB41F967-0D42-F807-956B-CB4425869388}"/>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40</a:t>
            </a:fld>
            <a:endParaRPr lang="de-DE" dirty="0"/>
          </a:p>
        </p:txBody>
      </p:sp>
      <p:sp>
        <p:nvSpPr>
          <p:cNvPr id="5" name="Footer Placeholder 4">
            <a:extLst>
              <a:ext uri="{FF2B5EF4-FFF2-40B4-BE49-F238E27FC236}">
                <a16:creationId xmlns:a16="http://schemas.microsoft.com/office/drawing/2014/main" id="{8634E7CC-DF13-9E29-402B-5E0AB459F11F}"/>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4005522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AE59AB-B6DE-2182-B004-DB1C5CCD8F35}"/>
              </a:ext>
            </a:extLst>
          </p:cNvPr>
          <p:cNvSpPr>
            <a:spLocks noGrp="1"/>
          </p:cNvSpPr>
          <p:nvPr>
            <p:ph type="title"/>
          </p:nvPr>
        </p:nvSpPr>
        <p:spPr>
          <a:xfrm>
            <a:off x="319090" y="972000"/>
            <a:ext cx="8508999" cy="380810"/>
          </a:xfrm>
        </p:spPr>
        <p:txBody>
          <a:bodyPr/>
          <a:lstStyle/>
          <a:p>
            <a:r>
              <a:rPr lang="en-US" dirty="0"/>
              <a:t>Safety-Critical Cases</a:t>
            </a:r>
          </a:p>
        </p:txBody>
      </p:sp>
      <p:sp>
        <p:nvSpPr>
          <p:cNvPr id="4" name="Slide Number Placeholder 3">
            <a:extLst>
              <a:ext uri="{FF2B5EF4-FFF2-40B4-BE49-F238E27FC236}">
                <a16:creationId xmlns:a16="http://schemas.microsoft.com/office/drawing/2014/main" id="{B5378B7B-16C3-C713-6CE5-417D342C9486}"/>
              </a:ext>
            </a:extLst>
          </p:cNvPr>
          <p:cNvSpPr>
            <a:spLocks noGrp="1"/>
          </p:cNvSpPr>
          <p:nvPr>
            <p:ph type="sldNum" sz="quarter" idx="11"/>
          </p:nvPr>
        </p:nvSpPr>
        <p:spPr/>
        <p:txBody>
          <a:bodyPr/>
          <a:lstStyle/>
          <a:p>
            <a:fld id="{CE58CB1E-F828-4F11-99E0-327109AF9DA4}" type="slidenum">
              <a:rPr lang="de-DE" smtClean="0"/>
              <a:pPr/>
              <a:t>41</a:t>
            </a:fld>
            <a:endParaRPr lang="de-DE" dirty="0"/>
          </a:p>
        </p:txBody>
      </p:sp>
      <p:sp>
        <p:nvSpPr>
          <p:cNvPr id="5" name="Footer Placeholder 4">
            <a:extLst>
              <a:ext uri="{FF2B5EF4-FFF2-40B4-BE49-F238E27FC236}">
                <a16:creationId xmlns:a16="http://schemas.microsoft.com/office/drawing/2014/main" id="{2299EEEC-D6B4-E684-696C-A8AB69A4536A}"/>
              </a:ext>
            </a:extLst>
          </p:cNvPr>
          <p:cNvSpPr>
            <a:spLocks noGrp="1"/>
          </p:cNvSpPr>
          <p:nvPr>
            <p:ph type="ftr" sz="quarter" idx="12"/>
          </p:nvPr>
        </p:nvSpPr>
        <p:spPr/>
        <p:txBody>
          <a:bodyPr/>
          <a:lstStyle/>
          <a:p>
            <a:r>
              <a:rPr lang="en-US" noProof="0"/>
              <a:t>Krittin Chaowakarn | Bachelor’s Thesis</a:t>
            </a:r>
            <a:endParaRPr lang="en-US" noProof="0" dirty="0"/>
          </a:p>
        </p:txBody>
      </p:sp>
      <p:grpSp>
        <p:nvGrpSpPr>
          <p:cNvPr id="28" name="Group 27">
            <a:extLst>
              <a:ext uri="{FF2B5EF4-FFF2-40B4-BE49-F238E27FC236}">
                <a16:creationId xmlns:a16="http://schemas.microsoft.com/office/drawing/2014/main" id="{52967843-00DC-D14F-3F22-C68021247AFD}"/>
              </a:ext>
            </a:extLst>
          </p:cNvPr>
          <p:cNvGrpSpPr/>
          <p:nvPr/>
        </p:nvGrpSpPr>
        <p:grpSpPr>
          <a:xfrm>
            <a:off x="1028729" y="1478906"/>
            <a:ext cx="7086541" cy="3249983"/>
            <a:chOff x="840489" y="1469234"/>
            <a:chExt cx="7086541" cy="3249983"/>
          </a:xfrm>
        </p:grpSpPr>
        <p:pic>
          <p:nvPicPr>
            <p:cNvPr id="17" name="Picture 16" descr="A close-up of a room&#10;&#10;AI-generated content may be incorrect.">
              <a:extLst>
                <a:ext uri="{FF2B5EF4-FFF2-40B4-BE49-F238E27FC236}">
                  <a16:creationId xmlns:a16="http://schemas.microsoft.com/office/drawing/2014/main" id="{50D23B8C-BA34-8393-1094-5FEE77947F4C}"/>
                </a:ext>
              </a:extLst>
            </p:cNvPr>
            <p:cNvPicPr>
              <a:picLocks noChangeAspect="1"/>
            </p:cNvPicPr>
            <p:nvPr/>
          </p:nvPicPr>
          <p:blipFill>
            <a:blip r:embed="rId2"/>
            <a:stretch>
              <a:fillRect/>
            </a:stretch>
          </p:blipFill>
          <p:spPr>
            <a:xfrm>
              <a:off x="840489" y="3184315"/>
              <a:ext cx="2051999" cy="1534902"/>
            </a:xfrm>
            <a:prstGeom prst="rect">
              <a:avLst/>
            </a:prstGeom>
          </p:spPr>
        </p:pic>
        <p:pic>
          <p:nvPicPr>
            <p:cNvPr id="19" name="Picture 18" descr="A close-up of a green box&#10;&#10;AI-generated content may be incorrect.">
              <a:extLst>
                <a:ext uri="{FF2B5EF4-FFF2-40B4-BE49-F238E27FC236}">
                  <a16:creationId xmlns:a16="http://schemas.microsoft.com/office/drawing/2014/main" id="{2CA57CAB-CF77-4AAC-AFB7-BA2C4F8555AB}"/>
                </a:ext>
              </a:extLst>
            </p:cNvPr>
            <p:cNvPicPr>
              <a:picLocks noChangeAspect="1"/>
            </p:cNvPicPr>
            <p:nvPr/>
          </p:nvPicPr>
          <p:blipFill>
            <a:blip r:embed="rId3"/>
            <a:stretch>
              <a:fillRect/>
            </a:stretch>
          </p:blipFill>
          <p:spPr>
            <a:xfrm>
              <a:off x="3357760" y="3184315"/>
              <a:ext cx="2051999" cy="1534902"/>
            </a:xfrm>
            <a:prstGeom prst="rect">
              <a:avLst/>
            </a:prstGeom>
          </p:spPr>
        </p:pic>
        <p:pic>
          <p:nvPicPr>
            <p:cNvPr id="21" name="Picture 20" descr="A small box on a black floor&#10;&#10;AI-generated content may be incorrect.">
              <a:extLst>
                <a:ext uri="{FF2B5EF4-FFF2-40B4-BE49-F238E27FC236}">
                  <a16:creationId xmlns:a16="http://schemas.microsoft.com/office/drawing/2014/main" id="{E0C6E80F-14CE-E54B-993E-14A214C8B0D8}"/>
                </a:ext>
              </a:extLst>
            </p:cNvPr>
            <p:cNvPicPr>
              <a:picLocks noChangeAspect="1"/>
            </p:cNvPicPr>
            <p:nvPr/>
          </p:nvPicPr>
          <p:blipFill>
            <a:blip r:embed="rId4"/>
            <a:stretch>
              <a:fillRect/>
            </a:stretch>
          </p:blipFill>
          <p:spPr>
            <a:xfrm>
              <a:off x="5875031" y="3184315"/>
              <a:ext cx="2051999" cy="1534902"/>
            </a:xfrm>
            <a:prstGeom prst="rect">
              <a:avLst/>
            </a:prstGeom>
          </p:spPr>
        </p:pic>
        <p:pic>
          <p:nvPicPr>
            <p:cNvPr id="23" name="Picture 22" descr="A green box on a black floor&#10;&#10;AI-generated content may be incorrect.">
              <a:extLst>
                <a:ext uri="{FF2B5EF4-FFF2-40B4-BE49-F238E27FC236}">
                  <a16:creationId xmlns:a16="http://schemas.microsoft.com/office/drawing/2014/main" id="{9B39D7DF-1FB6-5181-B625-FA8B1B36F178}"/>
                </a:ext>
              </a:extLst>
            </p:cNvPr>
            <p:cNvPicPr>
              <a:picLocks noChangeAspect="1"/>
            </p:cNvPicPr>
            <p:nvPr/>
          </p:nvPicPr>
          <p:blipFill>
            <a:blip r:embed="rId5"/>
            <a:stretch>
              <a:fillRect/>
            </a:stretch>
          </p:blipFill>
          <p:spPr>
            <a:xfrm>
              <a:off x="3357759" y="1469234"/>
              <a:ext cx="2051999" cy="1534902"/>
            </a:xfrm>
            <a:prstGeom prst="rect">
              <a:avLst/>
            </a:prstGeom>
          </p:spPr>
        </p:pic>
        <p:pic>
          <p:nvPicPr>
            <p:cNvPr id="25" name="Picture 24" descr="A green box on a black floor&#10;&#10;AI-generated content may be incorrect.">
              <a:extLst>
                <a:ext uri="{FF2B5EF4-FFF2-40B4-BE49-F238E27FC236}">
                  <a16:creationId xmlns:a16="http://schemas.microsoft.com/office/drawing/2014/main" id="{FDD02E6B-B560-B071-ADF1-23E96BF0AA60}"/>
                </a:ext>
              </a:extLst>
            </p:cNvPr>
            <p:cNvPicPr>
              <a:picLocks noChangeAspect="1"/>
            </p:cNvPicPr>
            <p:nvPr/>
          </p:nvPicPr>
          <p:blipFill>
            <a:blip r:embed="rId6"/>
            <a:stretch>
              <a:fillRect/>
            </a:stretch>
          </p:blipFill>
          <p:spPr>
            <a:xfrm>
              <a:off x="840489" y="1469234"/>
              <a:ext cx="2051999" cy="1534902"/>
            </a:xfrm>
            <a:prstGeom prst="rect">
              <a:avLst/>
            </a:prstGeom>
          </p:spPr>
        </p:pic>
        <p:pic>
          <p:nvPicPr>
            <p:cNvPr id="27" name="Picture 26" descr="A green box on a black surface&#10;&#10;AI-generated content may be incorrect.">
              <a:extLst>
                <a:ext uri="{FF2B5EF4-FFF2-40B4-BE49-F238E27FC236}">
                  <a16:creationId xmlns:a16="http://schemas.microsoft.com/office/drawing/2014/main" id="{E8804066-D96A-B531-60CE-05823C2182C8}"/>
                </a:ext>
              </a:extLst>
            </p:cNvPr>
            <p:cNvPicPr>
              <a:picLocks noChangeAspect="1"/>
            </p:cNvPicPr>
            <p:nvPr/>
          </p:nvPicPr>
          <p:blipFill>
            <a:blip r:embed="rId7"/>
            <a:stretch>
              <a:fillRect/>
            </a:stretch>
          </p:blipFill>
          <p:spPr>
            <a:xfrm>
              <a:off x="5875031" y="1469234"/>
              <a:ext cx="2051999" cy="1534902"/>
            </a:xfrm>
            <a:prstGeom prst="rect">
              <a:avLst/>
            </a:prstGeom>
          </p:spPr>
        </p:pic>
      </p:grpSp>
    </p:spTree>
    <p:extLst>
      <p:ext uri="{BB962C8B-B14F-4D97-AF65-F5344CB8AC3E}">
        <p14:creationId xmlns:p14="http://schemas.microsoft.com/office/powerpoint/2010/main" val="4134765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A74A5-1ABB-52E6-6720-7667A57362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798477-1C98-69BC-50A3-BA11F252678D}"/>
              </a:ext>
            </a:extLst>
          </p:cNvPr>
          <p:cNvSpPr>
            <a:spLocks noGrp="1"/>
          </p:cNvSpPr>
          <p:nvPr>
            <p:ph type="title"/>
          </p:nvPr>
        </p:nvSpPr>
        <p:spPr>
          <a:xfrm>
            <a:off x="319090" y="972000"/>
            <a:ext cx="8508999" cy="380810"/>
          </a:xfrm>
        </p:spPr>
        <p:txBody>
          <a:bodyPr/>
          <a:lstStyle/>
          <a:p>
            <a:r>
              <a:rPr lang="en-US" dirty="0"/>
              <a:t>Safety-Critical Cases</a:t>
            </a:r>
          </a:p>
        </p:txBody>
      </p:sp>
      <p:sp>
        <p:nvSpPr>
          <p:cNvPr id="4" name="Slide Number Placeholder 3">
            <a:extLst>
              <a:ext uri="{FF2B5EF4-FFF2-40B4-BE49-F238E27FC236}">
                <a16:creationId xmlns:a16="http://schemas.microsoft.com/office/drawing/2014/main" id="{B39B7E32-9F1E-121A-FC20-995EE03D4FD7}"/>
              </a:ext>
            </a:extLst>
          </p:cNvPr>
          <p:cNvSpPr>
            <a:spLocks noGrp="1"/>
          </p:cNvSpPr>
          <p:nvPr>
            <p:ph type="sldNum" sz="quarter" idx="11"/>
          </p:nvPr>
        </p:nvSpPr>
        <p:spPr/>
        <p:txBody>
          <a:bodyPr/>
          <a:lstStyle/>
          <a:p>
            <a:fld id="{CE58CB1E-F828-4F11-99E0-327109AF9DA4}" type="slidenum">
              <a:rPr lang="de-DE" smtClean="0"/>
              <a:pPr/>
              <a:t>42</a:t>
            </a:fld>
            <a:endParaRPr lang="de-DE" dirty="0"/>
          </a:p>
        </p:txBody>
      </p:sp>
      <p:sp>
        <p:nvSpPr>
          <p:cNvPr id="5" name="Footer Placeholder 4">
            <a:extLst>
              <a:ext uri="{FF2B5EF4-FFF2-40B4-BE49-F238E27FC236}">
                <a16:creationId xmlns:a16="http://schemas.microsoft.com/office/drawing/2014/main" id="{64BE9307-C1E4-3C54-96DF-6C7F0C5EC9A2}"/>
              </a:ext>
            </a:extLst>
          </p:cNvPr>
          <p:cNvSpPr>
            <a:spLocks noGrp="1"/>
          </p:cNvSpPr>
          <p:nvPr>
            <p:ph type="ftr" sz="quarter" idx="12"/>
          </p:nvPr>
        </p:nvSpPr>
        <p:spPr/>
        <p:txBody>
          <a:bodyPr/>
          <a:lstStyle/>
          <a:p>
            <a:r>
              <a:rPr lang="en-US" noProof="0"/>
              <a:t>Krittin Chaowakarn | Bachelor’s Thesis</a:t>
            </a:r>
            <a:endParaRPr lang="en-US" noProof="0" dirty="0"/>
          </a:p>
        </p:txBody>
      </p:sp>
      <p:grpSp>
        <p:nvGrpSpPr>
          <p:cNvPr id="18" name="Group 17">
            <a:extLst>
              <a:ext uri="{FF2B5EF4-FFF2-40B4-BE49-F238E27FC236}">
                <a16:creationId xmlns:a16="http://schemas.microsoft.com/office/drawing/2014/main" id="{9A142AA0-8C18-4103-C026-DA10B781A582}"/>
              </a:ext>
            </a:extLst>
          </p:cNvPr>
          <p:cNvGrpSpPr/>
          <p:nvPr/>
        </p:nvGrpSpPr>
        <p:grpSpPr>
          <a:xfrm>
            <a:off x="1028733" y="1478906"/>
            <a:ext cx="7086533" cy="3249983"/>
            <a:chOff x="1028729" y="1478904"/>
            <a:chExt cx="7086533" cy="3249983"/>
          </a:xfrm>
        </p:grpSpPr>
        <p:pic>
          <p:nvPicPr>
            <p:cNvPr id="6" name="Picture 5">
              <a:extLst>
                <a:ext uri="{FF2B5EF4-FFF2-40B4-BE49-F238E27FC236}">
                  <a16:creationId xmlns:a16="http://schemas.microsoft.com/office/drawing/2014/main" id="{60F57BB6-E7BD-0F47-4410-3D950860DB48}"/>
                </a:ext>
              </a:extLst>
            </p:cNvPr>
            <p:cNvPicPr>
              <a:picLocks noChangeAspect="1"/>
            </p:cNvPicPr>
            <p:nvPr/>
          </p:nvPicPr>
          <p:blipFill>
            <a:blip r:embed="rId2"/>
            <a:stretch>
              <a:fillRect/>
            </a:stretch>
          </p:blipFill>
          <p:spPr>
            <a:xfrm>
              <a:off x="1028729" y="1478906"/>
              <a:ext cx="2051997" cy="1534901"/>
            </a:xfrm>
            <a:prstGeom prst="rect">
              <a:avLst/>
            </a:prstGeom>
          </p:spPr>
        </p:pic>
        <p:pic>
          <p:nvPicPr>
            <p:cNvPr id="8" name="Picture 7">
              <a:extLst>
                <a:ext uri="{FF2B5EF4-FFF2-40B4-BE49-F238E27FC236}">
                  <a16:creationId xmlns:a16="http://schemas.microsoft.com/office/drawing/2014/main" id="{42F6E57E-060D-6506-7443-E2B78C3BC1C3}"/>
                </a:ext>
              </a:extLst>
            </p:cNvPr>
            <p:cNvPicPr>
              <a:picLocks noChangeAspect="1"/>
            </p:cNvPicPr>
            <p:nvPr/>
          </p:nvPicPr>
          <p:blipFill>
            <a:blip r:embed="rId3"/>
            <a:stretch>
              <a:fillRect/>
            </a:stretch>
          </p:blipFill>
          <p:spPr>
            <a:xfrm>
              <a:off x="1028729" y="3193986"/>
              <a:ext cx="2051997" cy="1534901"/>
            </a:xfrm>
            <a:prstGeom prst="rect">
              <a:avLst/>
            </a:prstGeom>
          </p:spPr>
        </p:pic>
        <p:pic>
          <p:nvPicPr>
            <p:cNvPr id="10" name="Picture 9">
              <a:extLst>
                <a:ext uri="{FF2B5EF4-FFF2-40B4-BE49-F238E27FC236}">
                  <a16:creationId xmlns:a16="http://schemas.microsoft.com/office/drawing/2014/main" id="{6EF79386-83A9-EAEB-DEEB-3C5817E00864}"/>
                </a:ext>
              </a:extLst>
            </p:cNvPr>
            <p:cNvPicPr>
              <a:picLocks noChangeAspect="1"/>
            </p:cNvPicPr>
            <p:nvPr/>
          </p:nvPicPr>
          <p:blipFill>
            <a:blip r:embed="rId4"/>
            <a:stretch>
              <a:fillRect/>
            </a:stretch>
          </p:blipFill>
          <p:spPr>
            <a:xfrm>
              <a:off x="3545998" y="3193986"/>
              <a:ext cx="2051997" cy="1534901"/>
            </a:xfrm>
            <a:prstGeom prst="rect">
              <a:avLst/>
            </a:prstGeom>
          </p:spPr>
        </p:pic>
        <p:pic>
          <p:nvPicPr>
            <p:cNvPr id="12" name="Picture 11">
              <a:extLst>
                <a:ext uri="{FF2B5EF4-FFF2-40B4-BE49-F238E27FC236}">
                  <a16:creationId xmlns:a16="http://schemas.microsoft.com/office/drawing/2014/main" id="{AECF0471-65BD-68F2-2540-85911D12E0C7}"/>
                </a:ext>
              </a:extLst>
            </p:cNvPr>
            <p:cNvPicPr>
              <a:picLocks noChangeAspect="1"/>
            </p:cNvPicPr>
            <p:nvPr/>
          </p:nvPicPr>
          <p:blipFill>
            <a:blip r:embed="rId5"/>
            <a:stretch>
              <a:fillRect/>
            </a:stretch>
          </p:blipFill>
          <p:spPr>
            <a:xfrm>
              <a:off x="3545996" y="1478904"/>
              <a:ext cx="2051995" cy="1534900"/>
            </a:xfrm>
            <a:prstGeom prst="rect">
              <a:avLst/>
            </a:prstGeom>
          </p:spPr>
        </p:pic>
        <p:pic>
          <p:nvPicPr>
            <p:cNvPr id="14" name="Picture 13" descr="A close-up of a green sign&#10;&#10;AI-generated content may be incorrect.">
              <a:extLst>
                <a:ext uri="{FF2B5EF4-FFF2-40B4-BE49-F238E27FC236}">
                  <a16:creationId xmlns:a16="http://schemas.microsoft.com/office/drawing/2014/main" id="{8E0541AC-8F41-9793-0C6E-4AAE33D946E4}"/>
                </a:ext>
              </a:extLst>
            </p:cNvPr>
            <p:cNvPicPr>
              <a:picLocks noChangeAspect="1"/>
            </p:cNvPicPr>
            <p:nvPr/>
          </p:nvPicPr>
          <p:blipFill>
            <a:blip r:embed="rId6"/>
            <a:stretch>
              <a:fillRect/>
            </a:stretch>
          </p:blipFill>
          <p:spPr>
            <a:xfrm>
              <a:off x="6063265" y="3193985"/>
              <a:ext cx="2051997" cy="1534901"/>
            </a:xfrm>
            <a:prstGeom prst="rect">
              <a:avLst/>
            </a:prstGeom>
          </p:spPr>
        </p:pic>
        <p:pic>
          <p:nvPicPr>
            <p:cNvPr id="16" name="Picture 15" descr="A green roll of paper&#10;&#10;AI-generated content may be incorrect.">
              <a:extLst>
                <a:ext uri="{FF2B5EF4-FFF2-40B4-BE49-F238E27FC236}">
                  <a16:creationId xmlns:a16="http://schemas.microsoft.com/office/drawing/2014/main" id="{7350AD30-C839-2747-5D9B-A3B04238535A}"/>
                </a:ext>
              </a:extLst>
            </p:cNvPr>
            <p:cNvPicPr>
              <a:picLocks noChangeAspect="1"/>
            </p:cNvPicPr>
            <p:nvPr/>
          </p:nvPicPr>
          <p:blipFill>
            <a:blip r:embed="rId7"/>
            <a:stretch>
              <a:fillRect/>
            </a:stretch>
          </p:blipFill>
          <p:spPr>
            <a:xfrm>
              <a:off x="6063259" y="1478904"/>
              <a:ext cx="2051996" cy="1534900"/>
            </a:xfrm>
            <a:prstGeom prst="rect">
              <a:avLst/>
            </a:prstGeom>
          </p:spPr>
        </p:pic>
      </p:grpSp>
    </p:spTree>
    <p:extLst>
      <p:ext uri="{BB962C8B-B14F-4D97-AF65-F5344CB8AC3E}">
        <p14:creationId xmlns:p14="http://schemas.microsoft.com/office/powerpoint/2010/main" val="2563932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B92F0-D56F-D758-59D6-292E272895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9CB9C7-C18C-ABB6-78D8-B54822E6978C}"/>
              </a:ext>
            </a:extLst>
          </p:cNvPr>
          <p:cNvSpPr>
            <a:spLocks noGrp="1"/>
          </p:cNvSpPr>
          <p:nvPr>
            <p:ph type="title"/>
          </p:nvPr>
        </p:nvSpPr>
        <p:spPr>
          <a:xfrm>
            <a:off x="319090" y="972000"/>
            <a:ext cx="8508999" cy="380810"/>
          </a:xfrm>
        </p:spPr>
        <p:txBody>
          <a:bodyPr/>
          <a:lstStyle/>
          <a:p>
            <a:r>
              <a:rPr lang="en-US" dirty="0"/>
              <a:t>Safety-Critical Cases</a:t>
            </a:r>
          </a:p>
        </p:txBody>
      </p:sp>
      <p:sp>
        <p:nvSpPr>
          <p:cNvPr id="4" name="Slide Number Placeholder 3">
            <a:extLst>
              <a:ext uri="{FF2B5EF4-FFF2-40B4-BE49-F238E27FC236}">
                <a16:creationId xmlns:a16="http://schemas.microsoft.com/office/drawing/2014/main" id="{76200BE6-9D6B-2159-8E02-03D3CA6744A2}"/>
              </a:ext>
            </a:extLst>
          </p:cNvPr>
          <p:cNvSpPr>
            <a:spLocks noGrp="1"/>
          </p:cNvSpPr>
          <p:nvPr>
            <p:ph type="sldNum" sz="quarter" idx="15"/>
          </p:nvPr>
        </p:nvSpPr>
        <p:spPr/>
        <p:txBody>
          <a:bodyPr/>
          <a:lstStyle/>
          <a:p>
            <a:fld id="{CE58CB1E-F828-4F11-99E0-327109AF9DA4}" type="slidenum">
              <a:rPr lang="de-DE" smtClean="0"/>
              <a:pPr/>
              <a:t>43</a:t>
            </a:fld>
            <a:endParaRPr lang="de-DE" dirty="0"/>
          </a:p>
        </p:txBody>
      </p:sp>
      <p:sp>
        <p:nvSpPr>
          <p:cNvPr id="5" name="Footer Placeholder 4">
            <a:extLst>
              <a:ext uri="{FF2B5EF4-FFF2-40B4-BE49-F238E27FC236}">
                <a16:creationId xmlns:a16="http://schemas.microsoft.com/office/drawing/2014/main" id="{E5B76C28-A89F-ADB7-B994-4B068A96C5BC}"/>
              </a:ext>
            </a:extLst>
          </p:cNvPr>
          <p:cNvSpPr>
            <a:spLocks noGrp="1"/>
          </p:cNvSpPr>
          <p:nvPr>
            <p:ph type="ftr" sz="quarter" idx="16"/>
          </p:nvPr>
        </p:nvSpPr>
        <p:spPr/>
        <p:txBody>
          <a:bodyPr/>
          <a:lstStyle/>
          <a:p>
            <a:r>
              <a:rPr lang="en-US" noProof="0" dirty="0"/>
              <a:t>Krittin Chaowakarn | Bachelor’s Thesis</a:t>
            </a:r>
          </a:p>
        </p:txBody>
      </p:sp>
      <p:pic>
        <p:nvPicPr>
          <p:cNvPr id="16" name="Content Placeholder 8" descr="A close-up of a race track&#10;&#10;AI-generated content may be incorrect.">
            <a:extLst>
              <a:ext uri="{FF2B5EF4-FFF2-40B4-BE49-F238E27FC236}">
                <a16:creationId xmlns:a16="http://schemas.microsoft.com/office/drawing/2014/main" id="{96B9E027-0829-EEEC-0025-1CC55F2DFC83}"/>
              </a:ext>
            </a:extLst>
          </p:cNvPr>
          <p:cNvPicPr>
            <a:picLocks noChangeAspect="1"/>
          </p:cNvPicPr>
          <p:nvPr/>
        </p:nvPicPr>
        <p:blipFill>
          <a:blip r:embed="rId2"/>
          <a:stretch>
            <a:fillRect/>
          </a:stretch>
        </p:blipFill>
        <p:spPr>
          <a:xfrm>
            <a:off x="249340" y="2350174"/>
            <a:ext cx="1925506" cy="1440285"/>
          </a:xfrm>
          <a:prstGeom prst="rect">
            <a:avLst/>
          </a:prstGeom>
        </p:spPr>
      </p:pic>
      <p:pic>
        <p:nvPicPr>
          <p:cNvPr id="17" name="Content Placeholder 10" descr="A race track in a room&#10;&#10;AI-generated content may be incorrect.">
            <a:extLst>
              <a:ext uri="{FF2B5EF4-FFF2-40B4-BE49-F238E27FC236}">
                <a16:creationId xmlns:a16="http://schemas.microsoft.com/office/drawing/2014/main" id="{6EAC27F1-E661-83EA-D74C-5370243E58B4}"/>
              </a:ext>
            </a:extLst>
          </p:cNvPr>
          <p:cNvPicPr>
            <a:picLocks noChangeAspect="1"/>
          </p:cNvPicPr>
          <p:nvPr/>
        </p:nvPicPr>
        <p:blipFill>
          <a:blip r:embed="rId3"/>
          <a:stretch>
            <a:fillRect/>
          </a:stretch>
        </p:blipFill>
        <p:spPr>
          <a:xfrm>
            <a:off x="2485052" y="2350174"/>
            <a:ext cx="1925506" cy="1440285"/>
          </a:xfrm>
          <a:prstGeom prst="rect">
            <a:avLst/>
          </a:prstGeom>
        </p:spPr>
      </p:pic>
      <p:pic>
        <p:nvPicPr>
          <p:cNvPr id="18" name="Picture 17" descr="A race track in a room&#10;&#10;AI-generated content may be incorrect.">
            <a:extLst>
              <a:ext uri="{FF2B5EF4-FFF2-40B4-BE49-F238E27FC236}">
                <a16:creationId xmlns:a16="http://schemas.microsoft.com/office/drawing/2014/main" id="{0045EDF5-C6DB-5B3E-9142-161A46D117BF}"/>
              </a:ext>
            </a:extLst>
          </p:cNvPr>
          <p:cNvPicPr>
            <a:picLocks noChangeAspect="1"/>
          </p:cNvPicPr>
          <p:nvPr/>
        </p:nvPicPr>
        <p:blipFill>
          <a:blip r:embed="rId4"/>
          <a:stretch>
            <a:fillRect/>
          </a:stretch>
        </p:blipFill>
        <p:spPr>
          <a:xfrm>
            <a:off x="4720764" y="2350174"/>
            <a:ext cx="1925815" cy="1440517"/>
          </a:xfrm>
          <a:prstGeom prst="rect">
            <a:avLst/>
          </a:prstGeom>
        </p:spPr>
      </p:pic>
      <p:pic>
        <p:nvPicPr>
          <p:cNvPr id="19" name="Picture 18" descr="A race track in a room&#10;&#10;AI-generated content may be incorrect.">
            <a:extLst>
              <a:ext uri="{FF2B5EF4-FFF2-40B4-BE49-F238E27FC236}">
                <a16:creationId xmlns:a16="http://schemas.microsoft.com/office/drawing/2014/main" id="{99264A39-B48D-BF13-A0A0-6FDEF87EE823}"/>
              </a:ext>
            </a:extLst>
          </p:cNvPr>
          <p:cNvPicPr>
            <a:picLocks noChangeAspect="1"/>
          </p:cNvPicPr>
          <p:nvPr/>
        </p:nvPicPr>
        <p:blipFill>
          <a:blip r:embed="rId5"/>
          <a:stretch>
            <a:fillRect/>
          </a:stretch>
        </p:blipFill>
        <p:spPr>
          <a:xfrm>
            <a:off x="6956476" y="2350174"/>
            <a:ext cx="1925506" cy="1440285"/>
          </a:xfrm>
          <a:prstGeom prst="rect">
            <a:avLst/>
          </a:prstGeom>
        </p:spPr>
      </p:pic>
      <p:sp>
        <p:nvSpPr>
          <p:cNvPr id="24" name="TextBox 23">
            <a:extLst>
              <a:ext uri="{FF2B5EF4-FFF2-40B4-BE49-F238E27FC236}">
                <a16:creationId xmlns:a16="http://schemas.microsoft.com/office/drawing/2014/main" id="{689F0DC3-F928-F76F-393E-8D819CDB31FA}"/>
              </a:ext>
            </a:extLst>
          </p:cNvPr>
          <p:cNvSpPr txBox="1"/>
          <p:nvPr/>
        </p:nvSpPr>
        <p:spPr>
          <a:xfrm>
            <a:off x="997986" y="3936199"/>
            <a:ext cx="416781" cy="225062"/>
          </a:xfrm>
          <a:prstGeom prst="rect">
            <a:avLst/>
          </a:prstGeom>
          <a:noFill/>
        </p:spPr>
        <p:txBody>
          <a:bodyPr wrap="none" lIns="0" tIns="0" rIns="0" bIns="0" rtlCol="0">
            <a:spAutoFit/>
          </a:bodyPr>
          <a:lstStyle/>
          <a:p>
            <a:pPr algn="ctr">
              <a:lnSpc>
                <a:spcPct val="114000"/>
              </a:lnSpc>
            </a:pPr>
            <a:r>
              <a:rPr lang="en-US" sz="1400" dirty="0">
                <a:latin typeface="+mn-lt"/>
              </a:rPr>
              <a:t>Front</a:t>
            </a:r>
          </a:p>
        </p:txBody>
      </p:sp>
      <p:sp>
        <p:nvSpPr>
          <p:cNvPr id="25" name="TextBox 24">
            <a:extLst>
              <a:ext uri="{FF2B5EF4-FFF2-40B4-BE49-F238E27FC236}">
                <a16:creationId xmlns:a16="http://schemas.microsoft.com/office/drawing/2014/main" id="{0A8D5F67-B49F-A801-1625-04C6F0B46BFD}"/>
              </a:ext>
            </a:extLst>
          </p:cNvPr>
          <p:cNvSpPr txBox="1"/>
          <p:nvPr/>
        </p:nvSpPr>
        <p:spPr>
          <a:xfrm>
            <a:off x="3248231" y="3936199"/>
            <a:ext cx="399147" cy="225062"/>
          </a:xfrm>
          <a:prstGeom prst="rect">
            <a:avLst/>
          </a:prstGeom>
          <a:noFill/>
        </p:spPr>
        <p:txBody>
          <a:bodyPr wrap="none" lIns="0" tIns="0" rIns="0" bIns="0" rtlCol="0">
            <a:spAutoFit/>
          </a:bodyPr>
          <a:lstStyle/>
          <a:p>
            <a:pPr algn="ctr">
              <a:lnSpc>
                <a:spcPct val="114000"/>
              </a:lnSpc>
            </a:pPr>
            <a:r>
              <a:rPr lang="en-US" sz="1400" dirty="0">
                <a:latin typeface="+mn-lt"/>
              </a:rPr>
              <a:t>Back</a:t>
            </a:r>
          </a:p>
        </p:txBody>
      </p:sp>
      <p:sp>
        <p:nvSpPr>
          <p:cNvPr id="26" name="TextBox 25">
            <a:extLst>
              <a:ext uri="{FF2B5EF4-FFF2-40B4-BE49-F238E27FC236}">
                <a16:creationId xmlns:a16="http://schemas.microsoft.com/office/drawing/2014/main" id="{765AF8EE-E84E-6F3B-171A-D211E2EFCB1E}"/>
              </a:ext>
            </a:extLst>
          </p:cNvPr>
          <p:cNvSpPr txBox="1"/>
          <p:nvPr/>
        </p:nvSpPr>
        <p:spPr>
          <a:xfrm>
            <a:off x="5534591" y="3946923"/>
            <a:ext cx="298159" cy="225062"/>
          </a:xfrm>
          <a:prstGeom prst="rect">
            <a:avLst/>
          </a:prstGeom>
          <a:noFill/>
        </p:spPr>
        <p:txBody>
          <a:bodyPr wrap="none" lIns="0" tIns="0" rIns="0" bIns="0" rtlCol="0">
            <a:spAutoFit/>
          </a:bodyPr>
          <a:lstStyle/>
          <a:p>
            <a:pPr algn="ctr">
              <a:lnSpc>
                <a:spcPct val="114000"/>
              </a:lnSpc>
            </a:pPr>
            <a:r>
              <a:rPr lang="en-US" sz="1400" dirty="0">
                <a:latin typeface="+mn-lt"/>
              </a:rPr>
              <a:t>Left</a:t>
            </a:r>
          </a:p>
        </p:txBody>
      </p:sp>
      <p:sp>
        <p:nvSpPr>
          <p:cNvPr id="27" name="TextBox 26">
            <a:extLst>
              <a:ext uri="{FF2B5EF4-FFF2-40B4-BE49-F238E27FC236}">
                <a16:creationId xmlns:a16="http://schemas.microsoft.com/office/drawing/2014/main" id="{6CB823C8-2FD3-A41F-7235-27CBCCF7F76C}"/>
              </a:ext>
            </a:extLst>
          </p:cNvPr>
          <p:cNvSpPr txBox="1"/>
          <p:nvPr/>
        </p:nvSpPr>
        <p:spPr>
          <a:xfrm>
            <a:off x="7710345" y="3936199"/>
            <a:ext cx="418383" cy="225062"/>
          </a:xfrm>
          <a:prstGeom prst="rect">
            <a:avLst/>
          </a:prstGeom>
          <a:noFill/>
        </p:spPr>
        <p:txBody>
          <a:bodyPr wrap="none" lIns="0" tIns="0" rIns="0" bIns="0" rtlCol="0">
            <a:spAutoFit/>
          </a:bodyPr>
          <a:lstStyle/>
          <a:p>
            <a:pPr algn="ctr">
              <a:lnSpc>
                <a:spcPct val="114000"/>
              </a:lnSpc>
            </a:pPr>
            <a:r>
              <a:rPr lang="en-US" sz="1400" dirty="0">
                <a:latin typeface="+mn-lt"/>
              </a:rPr>
              <a:t>Right</a:t>
            </a:r>
          </a:p>
        </p:txBody>
      </p:sp>
      <p:sp>
        <p:nvSpPr>
          <p:cNvPr id="28" name="Content Placeholder 5">
            <a:extLst>
              <a:ext uri="{FF2B5EF4-FFF2-40B4-BE49-F238E27FC236}">
                <a16:creationId xmlns:a16="http://schemas.microsoft.com/office/drawing/2014/main" id="{619ABA11-FEBA-6C84-FE77-F4CD5ECCF114}"/>
              </a:ext>
            </a:extLst>
          </p:cNvPr>
          <p:cNvSpPr>
            <a:spLocks noGrp="1"/>
          </p:cNvSpPr>
          <p:nvPr>
            <p:ph sz="quarter" idx="18"/>
          </p:nvPr>
        </p:nvSpPr>
        <p:spPr>
          <a:xfrm>
            <a:off x="311162" y="1857072"/>
            <a:ext cx="8508999" cy="422998"/>
          </a:xfrm>
        </p:spPr>
        <p:txBody>
          <a:bodyPr anchor="ctr"/>
          <a:lstStyle/>
          <a:p>
            <a:pPr algn="ctr"/>
            <a:r>
              <a:rPr lang="en-US" dirty="0"/>
              <a:t>Duckie positioned at 5 cm from the </a:t>
            </a:r>
            <a:r>
              <a:rPr lang="en-US" dirty="0" err="1"/>
              <a:t>Duckiebot’s</a:t>
            </a:r>
            <a:r>
              <a:rPr lang="en-US" dirty="0"/>
              <a:t> camera</a:t>
            </a:r>
          </a:p>
        </p:txBody>
      </p:sp>
    </p:spTree>
    <p:extLst>
      <p:ext uri="{BB962C8B-B14F-4D97-AF65-F5344CB8AC3E}">
        <p14:creationId xmlns:p14="http://schemas.microsoft.com/office/powerpoint/2010/main" val="404402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5F28B-EE70-D12A-19C3-FE941DD41A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5940A0-FAC2-1515-CB48-52E0BFBF2C7C}"/>
              </a:ext>
            </a:extLst>
          </p:cNvPr>
          <p:cNvSpPr>
            <a:spLocks noGrp="1"/>
          </p:cNvSpPr>
          <p:nvPr>
            <p:ph type="title"/>
          </p:nvPr>
        </p:nvSpPr>
        <p:spPr>
          <a:xfrm>
            <a:off x="311162" y="2347809"/>
            <a:ext cx="8508999" cy="447880"/>
          </a:xfrm>
        </p:spPr>
        <p:txBody>
          <a:bodyPr anchor="ctr"/>
          <a:lstStyle/>
          <a:p>
            <a:pPr algn="ctr"/>
            <a:r>
              <a:rPr lang="en-US" sz="4800" dirty="0"/>
              <a:t>Model Performance</a:t>
            </a:r>
          </a:p>
        </p:txBody>
      </p:sp>
      <p:sp>
        <p:nvSpPr>
          <p:cNvPr id="4" name="Slide Number Placeholder 3">
            <a:extLst>
              <a:ext uri="{FF2B5EF4-FFF2-40B4-BE49-F238E27FC236}">
                <a16:creationId xmlns:a16="http://schemas.microsoft.com/office/drawing/2014/main" id="{B41FE2D6-6ACE-DE43-5F50-888D6624A419}"/>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44</a:t>
            </a:fld>
            <a:endParaRPr lang="de-DE" dirty="0"/>
          </a:p>
        </p:txBody>
      </p:sp>
      <p:sp>
        <p:nvSpPr>
          <p:cNvPr id="5" name="Footer Placeholder 4">
            <a:extLst>
              <a:ext uri="{FF2B5EF4-FFF2-40B4-BE49-F238E27FC236}">
                <a16:creationId xmlns:a16="http://schemas.microsoft.com/office/drawing/2014/main" id="{10F8F58B-7A5E-EAB7-E1BB-F84206D0D2EA}"/>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3093502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6F37D20-71E5-D376-AEB4-E54AD92C20AA}"/>
              </a:ext>
            </a:extLst>
          </p:cNvPr>
          <p:cNvPicPr>
            <a:picLocks noGrp="1" noChangeAspect="1"/>
          </p:cNvPicPr>
          <p:nvPr>
            <p:ph idx="1"/>
          </p:nvPr>
        </p:nvPicPr>
        <p:blipFill>
          <a:blip r:embed="rId2"/>
          <a:stretch>
            <a:fillRect/>
          </a:stretch>
        </p:blipFill>
        <p:spPr>
          <a:xfrm>
            <a:off x="319088" y="1680798"/>
            <a:ext cx="8509000" cy="2934428"/>
          </a:xfrm>
          <a:prstGeom prst="rect">
            <a:avLst/>
          </a:prstGeom>
          <a:noFill/>
          <a:ln w="9525">
            <a:noFill/>
            <a:miter lim="800000"/>
            <a:headEnd/>
            <a:tailEnd/>
          </a:ln>
        </p:spPr>
      </p:pic>
      <p:sp>
        <p:nvSpPr>
          <p:cNvPr id="3" name="Title 2">
            <a:extLst>
              <a:ext uri="{FF2B5EF4-FFF2-40B4-BE49-F238E27FC236}">
                <a16:creationId xmlns:a16="http://schemas.microsoft.com/office/drawing/2014/main" id="{650476A3-34B6-56D1-FDF6-E9B4B6120567}"/>
              </a:ext>
            </a:extLst>
          </p:cNvPr>
          <p:cNvSpPr>
            <a:spLocks noGrp="1"/>
          </p:cNvSpPr>
          <p:nvPr>
            <p:ph type="title"/>
          </p:nvPr>
        </p:nvSpPr>
        <p:spPr>
          <a:xfrm>
            <a:off x="319090" y="972000"/>
            <a:ext cx="8508999" cy="380810"/>
          </a:xfrm>
        </p:spPr>
        <p:txBody>
          <a:bodyPr/>
          <a:lstStyle/>
          <a:p>
            <a:r>
              <a:rPr lang="en-US" dirty="0"/>
              <a:t>Model Size and FLOPs</a:t>
            </a:r>
          </a:p>
        </p:txBody>
      </p:sp>
      <p:sp>
        <p:nvSpPr>
          <p:cNvPr id="4" name="Slide Number Placeholder 3">
            <a:extLst>
              <a:ext uri="{FF2B5EF4-FFF2-40B4-BE49-F238E27FC236}">
                <a16:creationId xmlns:a16="http://schemas.microsoft.com/office/drawing/2014/main" id="{E3E34C8B-0F24-BF32-E96B-F0082C0312A2}"/>
              </a:ext>
            </a:extLst>
          </p:cNvPr>
          <p:cNvSpPr>
            <a:spLocks noGrp="1"/>
          </p:cNvSpPr>
          <p:nvPr>
            <p:ph type="sldNum" sz="quarter" idx="11"/>
          </p:nvPr>
        </p:nvSpPr>
        <p:spPr/>
        <p:txBody>
          <a:bodyPr/>
          <a:lstStyle/>
          <a:p>
            <a:fld id="{CE58CB1E-F828-4F11-99E0-327109AF9DA4}" type="slidenum">
              <a:rPr lang="de-DE" smtClean="0"/>
              <a:pPr/>
              <a:t>45</a:t>
            </a:fld>
            <a:endParaRPr lang="de-DE" dirty="0"/>
          </a:p>
        </p:txBody>
      </p:sp>
      <p:sp>
        <p:nvSpPr>
          <p:cNvPr id="5" name="Footer Placeholder 4">
            <a:extLst>
              <a:ext uri="{FF2B5EF4-FFF2-40B4-BE49-F238E27FC236}">
                <a16:creationId xmlns:a16="http://schemas.microsoft.com/office/drawing/2014/main" id="{3FA847CF-B70C-AF41-5CE0-E3EA60AC362F}"/>
              </a:ext>
            </a:extLst>
          </p:cNvPr>
          <p:cNvSpPr>
            <a:spLocks noGrp="1"/>
          </p:cNvSpPr>
          <p:nvPr>
            <p:ph type="ftr" sz="quarter" idx="12"/>
          </p:nvPr>
        </p:nvSpPr>
        <p:spPr/>
        <p:txBody>
          <a:bodyPr/>
          <a:lstStyle/>
          <a:p>
            <a:r>
              <a:rPr lang="en-US" noProof="0"/>
              <a:t>Krittin Chaowakarn | Bachelor’s Thesis</a:t>
            </a:r>
            <a:endParaRPr lang="en-US" noProof="0" dirty="0"/>
          </a:p>
        </p:txBody>
      </p:sp>
    </p:spTree>
    <p:extLst>
      <p:ext uri="{BB962C8B-B14F-4D97-AF65-F5344CB8AC3E}">
        <p14:creationId xmlns:p14="http://schemas.microsoft.com/office/powerpoint/2010/main" val="662696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60FC03-B291-C5ED-187A-D041F2CA62A9}"/>
              </a:ext>
            </a:extLst>
          </p:cNvPr>
          <p:cNvSpPr>
            <a:spLocks noGrp="1"/>
          </p:cNvSpPr>
          <p:nvPr>
            <p:ph type="title"/>
          </p:nvPr>
        </p:nvSpPr>
        <p:spPr>
          <a:xfrm>
            <a:off x="319090" y="972000"/>
            <a:ext cx="8508999" cy="380810"/>
          </a:xfrm>
        </p:spPr>
        <p:txBody>
          <a:bodyPr/>
          <a:lstStyle/>
          <a:p>
            <a:r>
              <a:rPr lang="en-US" dirty="0"/>
              <a:t>Performance Comparison of YOLO Models</a:t>
            </a:r>
          </a:p>
        </p:txBody>
      </p:sp>
      <p:sp>
        <p:nvSpPr>
          <p:cNvPr id="4" name="Slide Number Placeholder 3">
            <a:extLst>
              <a:ext uri="{FF2B5EF4-FFF2-40B4-BE49-F238E27FC236}">
                <a16:creationId xmlns:a16="http://schemas.microsoft.com/office/drawing/2014/main" id="{51D75034-EC89-232B-441A-81BDDD81D1A0}"/>
              </a:ext>
            </a:extLst>
          </p:cNvPr>
          <p:cNvSpPr>
            <a:spLocks noGrp="1"/>
          </p:cNvSpPr>
          <p:nvPr>
            <p:ph type="sldNum" sz="quarter" idx="11"/>
          </p:nvPr>
        </p:nvSpPr>
        <p:spPr/>
        <p:txBody>
          <a:bodyPr/>
          <a:lstStyle/>
          <a:p>
            <a:fld id="{CE58CB1E-F828-4F11-99E0-327109AF9DA4}" type="slidenum">
              <a:rPr lang="de-DE" smtClean="0"/>
              <a:pPr/>
              <a:t>46</a:t>
            </a:fld>
            <a:endParaRPr lang="de-DE" dirty="0"/>
          </a:p>
        </p:txBody>
      </p:sp>
      <p:sp>
        <p:nvSpPr>
          <p:cNvPr id="5" name="Footer Placeholder 4">
            <a:extLst>
              <a:ext uri="{FF2B5EF4-FFF2-40B4-BE49-F238E27FC236}">
                <a16:creationId xmlns:a16="http://schemas.microsoft.com/office/drawing/2014/main" id="{D07EDA6A-34D1-4713-E1DD-2FAF536C7EA9}"/>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8" name="Content Placeholder 7">
            <a:extLst>
              <a:ext uri="{FF2B5EF4-FFF2-40B4-BE49-F238E27FC236}">
                <a16:creationId xmlns:a16="http://schemas.microsoft.com/office/drawing/2014/main" id="{B4336506-549A-06FB-8C45-B569E764DC35}"/>
              </a:ext>
            </a:extLst>
          </p:cNvPr>
          <p:cNvPicPr>
            <a:picLocks noGrp="1" noChangeAspect="1"/>
          </p:cNvPicPr>
          <p:nvPr>
            <p:ph idx="1"/>
          </p:nvPr>
        </p:nvPicPr>
        <p:blipFill>
          <a:blip r:embed="rId2"/>
          <a:stretch>
            <a:fillRect/>
          </a:stretch>
        </p:blipFill>
        <p:spPr>
          <a:xfrm>
            <a:off x="319088" y="1736747"/>
            <a:ext cx="8509000" cy="2822531"/>
          </a:xfrm>
          <a:prstGeom prst="rect">
            <a:avLst/>
          </a:prstGeom>
          <a:noFill/>
          <a:ln w="9525">
            <a:noFill/>
            <a:miter lim="800000"/>
            <a:headEnd/>
            <a:tailEnd/>
          </a:ln>
        </p:spPr>
      </p:pic>
    </p:spTree>
    <p:extLst>
      <p:ext uri="{BB962C8B-B14F-4D97-AF65-F5344CB8AC3E}">
        <p14:creationId xmlns:p14="http://schemas.microsoft.com/office/powerpoint/2010/main" val="1746096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FDE84-0081-E720-C48B-C395CB3967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EEDD4A-5F34-FFDD-4EFB-8F0510D99523}"/>
              </a:ext>
            </a:extLst>
          </p:cNvPr>
          <p:cNvSpPr>
            <a:spLocks noGrp="1"/>
          </p:cNvSpPr>
          <p:nvPr>
            <p:ph type="title"/>
          </p:nvPr>
        </p:nvSpPr>
        <p:spPr>
          <a:xfrm>
            <a:off x="319090" y="972000"/>
            <a:ext cx="8508999" cy="380810"/>
          </a:xfrm>
        </p:spPr>
        <p:txBody>
          <a:bodyPr/>
          <a:lstStyle/>
          <a:p>
            <a:r>
              <a:rPr lang="en-US" dirty="0"/>
              <a:t>Performance Comparison of YOLO Models</a:t>
            </a:r>
          </a:p>
        </p:txBody>
      </p:sp>
      <p:sp>
        <p:nvSpPr>
          <p:cNvPr id="4" name="Slide Number Placeholder 3">
            <a:extLst>
              <a:ext uri="{FF2B5EF4-FFF2-40B4-BE49-F238E27FC236}">
                <a16:creationId xmlns:a16="http://schemas.microsoft.com/office/drawing/2014/main" id="{5F240B9C-C493-1DF7-DD00-B30C70F01C5B}"/>
              </a:ext>
            </a:extLst>
          </p:cNvPr>
          <p:cNvSpPr>
            <a:spLocks noGrp="1"/>
          </p:cNvSpPr>
          <p:nvPr>
            <p:ph type="sldNum" sz="quarter" idx="11"/>
          </p:nvPr>
        </p:nvSpPr>
        <p:spPr/>
        <p:txBody>
          <a:bodyPr/>
          <a:lstStyle/>
          <a:p>
            <a:fld id="{CE58CB1E-F828-4F11-99E0-327109AF9DA4}" type="slidenum">
              <a:rPr lang="de-DE" smtClean="0"/>
              <a:pPr/>
              <a:t>47</a:t>
            </a:fld>
            <a:endParaRPr lang="de-DE" dirty="0"/>
          </a:p>
        </p:txBody>
      </p:sp>
      <p:sp>
        <p:nvSpPr>
          <p:cNvPr id="5" name="Footer Placeholder 4">
            <a:extLst>
              <a:ext uri="{FF2B5EF4-FFF2-40B4-BE49-F238E27FC236}">
                <a16:creationId xmlns:a16="http://schemas.microsoft.com/office/drawing/2014/main" id="{8A937DCF-B84A-3CB3-E188-6B756779681E}"/>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9" name="Content Placeholder 8">
            <a:extLst>
              <a:ext uri="{FF2B5EF4-FFF2-40B4-BE49-F238E27FC236}">
                <a16:creationId xmlns:a16="http://schemas.microsoft.com/office/drawing/2014/main" id="{C7848EED-E482-6B5C-1498-F73A42D6CBEC}"/>
              </a:ext>
            </a:extLst>
          </p:cNvPr>
          <p:cNvPicPr>
            <a:picLocks noGrp="1" noChangeAspect="1"/>
          </p:cNvPicPr>
          <p:nvPr>
            <p:ph idx="1"/>
          </p:nvPr>
        </p:nvPicPr>
        <p:blipFill>
          <a:blip r:embed="rId2"/>
          <a:stretch>
            <a:fillRect/>
          </a:stretch>
        </p:blipFill>
        <p:spPr>
          <a:xfrm>
            <a:off x="319088" y="1681772"/>
            <a:ext cx="8509000" cy="2932480"/>
          </a:xfrm>
          <a:prstGeom prst="rect">
            <a:avLst/>
          </a:prstGeom>
          <a:noFill/>
          <a:ln w="9525">
            <a:noFill/>
            <a:miter lim="800000"/>
            <a:headEnd/>
            <a:tailEnd/>
          </a:ln>
        </p:spPr>
      </p:pic>
    </p:spTree>
    <p:extLst>
      <p:ext uri="{BB962C8B-B14F-4D97-AF65-F5344CB8AC3E}">
        <p14:creationId xmlns:p14="http://schemas.microsoft.com/office/powerpoint/2010/main" val="2575155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17396-3410-52C3-D4B5-6F60BD4E70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34BCF0-CE76-1B08-888F-29E259D85F69}"/>
              </a:ext>
            </a:extLst>
          </p:cNvPr>
          <p:cNvSpPr>
            <a:spLocks noGrp="1"/>
          </p:cNvSpPr>
          <p:nvPr>
            <p:ph type="title"/>
          </p:nvPr>
        </p:nvSpPr>
        <p:spPr>
          <a:xfrm>
            <a:off x="319090" y="972000"/>
            <a:ext cx="8508999" cy="380810"/>
          </a:xfrm>
        </p:spPr>
        <p:txBody>
          <a:bodyPr/>
          <a:lstStyle/>
          <a:p>
            <a:r>
              <a:rPr lang="en-US" dirty="0"/>
              <a:t>Performance Comparison of YOLO Models</a:t>
            </a:r>
          </a:p>
        </p:txBody>
      </p:sp>
      <p:sp>
        <p:nvSpPr>
          <p:cNvPr id="4" name="Slide Number Placeholder 3">
            <a:extLst>
              <a:ext uri="{FF2B5EF4-FFF2-40B4-BE49-F238E27FC236}">
                <a16:creationId xmlns:a16="http://schemas.microsoft.com/office/drawing/2014/main" id="{DF10B675-785F-AD95-0147-05E2D8827D41}"/>
              </a:ext>
            </a:extLst>
          </p:cNvPr>
          <p:cNvSpPr>
            <a:spLocks noGrp="1"/>
          </p:cNvSpPr>
          <p:nvPr>
            <p:ph type="sldNum" sz="quarter" idx="11"/>
          </p:nvPr>
        </p:nvSpPr>
        <p:spPr/>
        <p:txBody>
          <a:bodyPr/>
          <a:lstStyle/>
          <a:p>
            <a:fld id="{CE58CB1E-F828-4F11-99E0-327109AF9DA4}" type="slidenum">
              <a:rPr lang="de-DE" smtClean="0"/>
              <a:pPr/>
              <a:t>48</a:t>
            </a:fld>
            <a:endParaRPr lang="de-DE" dirty="0"/>
          </a:p>
        </p:txBody>
      </p:sp>
      <p:sp>
        <p:nvSpPr>
          <p:cNvPr id="5" name="Footer Placeholder 4">
            <a:extLst>
              <a:ext uri="{FF2B5EF4-FFF2-40B4-BE49-F238E27FC236}">
                <a16:creationId xmlns:a16="http://schemas.microsoft.com/office/drawing/2014/main" id="{6D8A0D53-8AFD-F3D2-9E3D-0FB5E05FDD20}"/>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9" name="Content Placeholder 8">
            <a:extLst>
              <a:ext uri="{FF2B5EF4-FFF2-40B4-BE49-F238E27FC236}">
                <a16:creationId xmlns:a16="http://schemas.microsoft.com/office/drawing/2014/main" id="{98D8E1E9-1185-5347-21C6-CC5A84696486}"/>
              </a:ext>
            </a:extLst>
          </p:cNvPr>
          <p:cNvPicPr>
            <a:picLocks noGrp="1" noChangeAspect="1"/>
          </p:cNvPicPr>
          <p:nvPr>
            <p:ph idx="1"/>
          </p:nvPr>
        </p:nvPicPr>
        <p:blipFill>
          <a:blip r:embed="rId2"/>
          <a:stretch>
            <a:fillRect/>
          </a:stretch>
        </p:blipFill>
        <p:spPr>
          <a:xfrm>
            <a:off x="319088" y="1695602"/>
            <a:ext cx="8509000" cy="2904820"/>
          </a:xfrm>
          <a:prstGeom prst="rect">
            <a:avLst/>
          </a:prstGeom>
          <a:noFill/>
          <a:ln w="9525">
            <a:noFill/>
            <a:miter lim="800000"/>
            <a:headEnd/>
            <a:tailEnd/>
          </a:ln>
        </p:spPr>
      </p:pic>
    </p:spTree>
    <p:extLst>
      <p:ext uri="{BB962C8B-B14F-4D97-AF65-F5344CB8AC3E}">
        <p14:creationId xmlns:p14="http://schemas.microsoft.com/office/powerpoint/2010/main" val="3445503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D9EF1-F97F-36C3-BBCA-25442B3A66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6C1090-1A41-8867-88F1-B78A3C6EDFF7}"/>
              </a:ext>
            </a:extLst>
          </p:cNvPr>
          <p:cNvSpPr>
            <a:spLocks noGrp="1"/>
          </p:cNvSpPr>
          <p:nvPr>
            <p:ph type="title"/>
          </p:nvPr>
        </p:nvSpPr>
        <p:spPr>
          <a:xfrm>
            <a:off x="319090" y="972000"/>
            <a:ext cx="8508999" cy="380810"/>
          </a:xfrm>
        </p:spPr>
        <p:txBody>
          <a:bodyPr/>
          <a:lstStyle/>
          <a:p>
            <a:r>
              <a:rPr lang="en-US" dirty="0"/>
              <a:t>Performance Comparison of YOLO Models</a:t>
            </a:r>
          </a:p>
        </p:txBody>
      </p:sp>
      <p:sp>
        <p:nvSpPr>
          <p:cNvPr id="4" name="Slide Number Placeholder 3">
            <a:extLst>
              <a:ext uri="{FF2B5EF4-FFF2-40B4-BE49-F238E27FC236}">
                <a16:creationId xmlns:a16="http://schemas.microsoft.com/office/drawing/2014/main" id="{5BB7CE6F-D65E-2E26-D14A-298A3CC51C69}"/>
              </a:ext>
            </a:extLst>
          </p:cNvPr>
          <p:cNvSpPr>
            <a:spLocks noGrp="1"/>
          </p:cNvSpPr>
          <p:nvPr>
            <p:ph type="sldNum" sz="quarter" idx="11"/>
          </p:nvPr>
        </p:nvSpPr>
        <p:spPr/>
        <p:txBody>
          <a:bodyPr/>
          <a:lstStyle/>
          <a:p>
            <a:fld id="{CE58CB1E-F828-4F11-99E0-327109AF9DA4}" type="slidenum">
              <a:rPr lang="de-DE" smtClean="0"/>
              <a:pPr/>
              <a:t>49</a:t>
            </a:fld>
            <a:endParaRPr lang="de-DE" dirty="0"/>
          </a:p>
        </p:txBody>
      </p:sp>
      <p:sp>
        <p:nvSpPr>
          <p:cNvPr id="5" name="Footer Placeholder 4">
            <a:extLst>
              <a:ext uri="{FF2B5EF4-FFF2-40B4-BE49-F238E27FC236}">
                <a16:creationId xmlns:a16="http://schemas.microsoft.com/office/drawing/2014/main" id="{4B2A21B5-FF57-7787-932B-299443877AE1}"/>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9" name="Content Placeholder 8">
            <a:extLst>
              <a:ext uri="{FF2B5EF4-FFF2-40B4-BE49-F238E27FC236}">
                <a16:creationId xmlns:a16="http://schemas.microsoft.com/office/drawing/2014/main" id="{4EC7408A-F14D-15FA-1DB5-AFE55538B15E}"/>
              </a:ext>
            </a:extLst>
          </p:cNvPr>
          <p:cNvPicPr>
            <a:picLocks noGrp="1" noChangeAspect="1"/>
          </p:cNvPicPr>
          <p:nvPr>
            <p:ph idx="1"/>
          </p:nvPr>
        </p:nvPicPr>
        <p:blipFill>
          <a:blip r:embed="rId2"/>
          <a:stretch>
            <a:fillRect/>
          </a:stretch>
        </p:blipFill>
        <p:spPr>
          <a:xfrm>
            <a:off x="319088" y="1726300"/>
            <a:ext cx="8509000" cy="2843424"/>
          </a:xfrm>
          <a:prstGeom prst="rect">
            <a:avLst/>
          </a:prstGeom>
          <a:noFill/>
          <a:ln w="9525">
            <a:noFill/>
            <a:miter lim="800000"/>
            <a:headEnd/>
            <a:tailEnd/>
          </a:ln>
        </p:spPr>
      </p:pic>
    </p:spTree>
    <p:extLst>
      <p:ext uri="{BB962C8B-B14F-4D97-AF65-F5344CB8AC3E}">
        <p14:creationId xmlns:p14="http://schemas.microsoft.com/office/powerpoint/2010/main" val="205236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B85A4-9E39-DC89-8666-6A4C42F4D2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4F9106-2D24-B2D1-B936-C00FC2C6CE3F}"/>
              </a:ext>
            </a:extLst>
          </p:cNvPr>
          <p:cNvSpPr>
            <a:spLocks noGrp="1"/>
          </p:cNvSpPr>
          <p:nvPr>
            <p:ph type="title"/>
          </p:nvPr>
        </p:nvSpPr>
        <p:spPr>
          <a:xfrm>
            <a:off x="319090" y="972000"/>
            <a:ext cx="8508999" cy="791179"/>
          </a:xfrm>
        </p:spPr>
        <p:txBody>
          <a:bodyPr/>
          <a:lstStyle/>
          <a:p>
            <a:r>
              <a:rPr lang="en-US" dirty="0"/>
              <a:t>Convolutional Neural Network (CNN)</a:t>
            </a:r>
            <a:br>
              <a:rPr lang="en-US" dirty="0"/>
            </a:br>
            <a:r>
              <a:rPr lang="en-US" dirty="0"/>
              <a:t>and Key Advantages</a:t>
            </a:r>
          </a:p>
        </p:txBody>
      </p:sp>
      <p:sp>
        <p:nvSpPr>
          <p:cNvPr id="4" name="Slide Number Placeholder 3">
            <a:extLst>
              <a:ext uri="{FF2B5EF4-FFF2-40B4-BE49-F238E27FC236}">
                <a16:creationId xmlns:a16="http://schemas.microsoft.com/office/drawing/2014/main" id="{871F7515-781C-3728-AEE6-26741D24494F}"/>
              </a:ext>
            </a:extLst>
          </p:cNvPr>
          <p:cNvSpPr>
            <a:spLocks noGrp="1"/>
          </p:cNvSpPr>
          <p:nvPr>
            <p:ph type="sldNum" sz="quarter" idx="15"/>
          </p:nvPr>
        </p:nvSpPr>
        <p:spPr/>
        <p:txBody>
          <a:bodyPr/>
          <a:lstStyle/>
          <a:p>
            <a:fld id="{CE58CB1E-F828-4F11-99E0-327109AF9DA4}" type="slidenum">
              <a:rPr lang="de-DE" smtClean="0"/>
              <a:pPr/>
              <a:t>5</a:t>
            </a:fld>
            <a:endParaRPr lang="de-DE" dirty="0"/>
          </a:p>
        </p:txBody>
      </p:sp>
      <p:sp>
        <p:nvSpPr>
          <p:cNvPr id="5" name="Footer Placeholder 4">
            <a:extLst>
              <a:ext uri="{FF2B5EF4-FFF2-40B4-BE49-F238E27FC236}">
                <a16:creationId xmlns:a16="http://schemas.microsoft.com/office/drawing/2014/main" id="{625E1F30-4372-B6F3-5D72-8EAE3FE6BA61}"/>
              </a:ext>
            </a:extLst>
          </p:cNvPr>
          <p:cNvSpPr>
            <a:spLocks noGrp="1"/>
          </p:cNvSpPr>
          <p:nvPr>
            <p:ph type="ftr" sz="quarter" idx="16"/>
          </p:nvPr>
        </p:nvSpPr>
        <p:spPr/>
        <p:txBody>
          <a:bodyPr/>
          <a:lstStyle/>
          <a:p>
            <a:r>
              <a:rPr lang="en-US" noProof="0" dirty="0"/>
              <a:t>Krittin Chaowakarn | Bachelor’s Thesis</a:t>
            </a:r>
          </a:p>
        </p:txBody>
      </p:sp>
      <p:sp>
        <p:nvSpPr>
          <p:cNvPr id="6" name="Content Placeholder 5">
            <a:extLst>
              <a:ext uri="{FF2B5EF4-FFF2-40B4-BE49-F238E27FC236}">
                <a16:creationId xmlns:a16="http://schemas.microsoft.com/office/drawing/2014/main" id="{C0DB133E-3A4D-9DC7-6573-B53F3607E798}"/>
              </a:ext>
            </a:extLst>
          </p:cNvPr>
          <p:cNvSpPr>
            <a:spLocks noGrp="1"/>
          </p:cNvSpPr>
          <p:nvPr>
            <p:ph sz="quarter" idx="18"/>
          </p:nvPr>
        </p:nvSpPr>
        <p:spPr>
          <a:xfrm>
            <a:off x="580130" y="2268747"/>
            <a:ext cx="4188333" cy="1959888"/>
          </a:xfrm>
        </p:spPr>
        <p:txBody>
          <a:bodyPr lIns="0" tIns="45720" rIns="0" bIns="45720" anchor="t"/>
          <a:lstStyle/>
          <a:p>
            <a:pPr>
              <a:lnSpc>
                <a:spcPct val="150000"/>
              </a:lnSpc>
            </a:pPr>
            <a:r>
              <a:rPr lang="en-US" dirty="0"/>
              <a:t>Key Advantages</a:t>
            </a:r>
          </a:p>
          <a:p>
            <a:pPr marL="342900" indent="-342900">
              <a:lnSpc>
                <a:spcPct val="150000"/>
              </a:lnSpc>
              <a:buAutoNum type="arabicPeriod"/>
            </a:pPr>
            <a:r>
              <a:rPr lang="en-US" dirty="0"/>
              <a:t>Gathering local features</a:t>
            </a:r>
          </a:p>
          <a:p>
            <a:pPr marL="342900" indent="-342900">
              <a:lnSpc>
                <a:spcPct val="150000"/>
              </a:lnSpc>
              <a:buAutoNum type="arabicPeriod"/>
            </a:pPr>
            <a:r>
              <a:rPr lang="en-US" dirty="0"/>
              <a:t>Strong generalization</a:t>
            </a:r>
          </a:p>
          <a:p>
            <a:pPr marL="342900" indent="-342900">
              <a:lnSpc>
                <a:spcPct val="150000"/>
              </a:lnSpc>
              <a:buAutoNum type="arabicPeriod"/>
            </a:pPr>
            <a:r>
              <a:rPr lang="en-US" dirty="0"/>
              <a:t>Fewer parameters</a:t>
            </a:r>
          </a:p>
          <a:p>
            <a:pPr marL="342900" indent="-342900">
              <a:lnSpc>
                <a:spcPct val="150000"/>
              </a:lnSpc>
              <a:buFontTx/>
              <a:buAutoNum type="arabicPeriod"/>
            </a:pPr>
            <a:r>
              <a:rPr lang="en-US" dirty="0"/>
              <a:t>Hierarchical Features</a:t>
            </a:r>
          </a:p>
          <a:p>
            <a:pPr marL="342900" indent="-342900">
              <a:lnSpc>
                <a:spcPct val="150000"/>
              </a:lnSpc>
              <a:buFontTx/>
              <a:buAutoNum type="arabicPeriod"/>
            </a:pPr>
            <a:r>
              <a:rPr lang="en-US" dirty="0"/>
              <a:t>Parallelization on GPU</a:t>
            </a:r>
          </a:p>
          <a:p>
            <a:pPr marL="342900" indent="-342900">
              <a:lnSpc>
                <a:spcPct val="150000"/>
              </a:lnSpc>
              <a:buAutoNum type="arabicPeriod"/>
            </a:pPr>
            <a:endParaRPr lang="en-US" dirty="0"/>
          </a:p>
        </p:txBody>
      </p:sp>
      <p:pic>
        <p:nvPicPr>
          <p:cNvPr id="10" name="Content Placeholder 8" descr="A group of squares with numbers and a plus&#10;&#10;AI-generated content may be incorrect.">
            <a:extLst>
              <a:ext uri="{FF2B5EF4-FFF2-40B4-BE49-F238E27FC236}">
                <a16:creationId xmlns:a16="http://schemas.microsoft.com/office/drawing/2014/main" id="{A8758E25-7D62-8A4C-DBE3-FBD8C4F91437}"/>
              </a:ext>
            </a:extLst>
          </p:cNvPr>
          <p:cNvPicPr>
            <a:picLocks noChangeAspect="1"/>
          </p:cNvPicPr>
          <p:nvPr/>
        </p:nvPicPr>
        <p:blipFill>
          <a:blip r:embed="rId3"/>
          <a:stretch>
            <a:fillRect/>
          </a:stretch>
        </p:blipFill>
        <p:spPr>
          <a:xfrm>
            <a:off x="3543302" y="2261292"/>
            <a:ext cx="4613734" cy="1959889"/>
          </a:xfrm>
          <a:prstGeom prst="rect">
            <a:avLst/>
          </a:prstGeom>
        </p:spPr>
      </p:pic>
    </p:spTree>
    <p:extLst>
      <p:ext uri="{BB962C8B-B14F-4D97-AF65-F5344CB8AC3E}">
        <p14:creationId xmlns:p14="http://schemas.microsoft.com/office/powerpoint/2010/main" val="2245294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F31DB-B374-7F0D-F304-0B9F7DE6D6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E99EBB-4C80-781B-9E92-E188A5DB29DC}"/>
              </a:ext>
            </a:extLst>
          </p:cNvPr>
          <p:cNvSpPr>
            <a:spLocks noGrp="1"/>
          </p:cNvSpPr>
          <p:nvPr>
            <p:ph type="title"/>
          </p:nvPr>
        </p:nvSpPr>
        <p:spPr>
          <a:xfrm>
            <a:off x="311162" y="1833085"/>
            <a:ext cx="8508999" cy="1477328"/>
          </a:xfrm>
        </p:spPr>
        <p:txBody>
          <a:bodyPr anchor="ctr"/>
          <a:lstStyle/>
          <a:p>
            <a:pPr algn="ctr">
              <a:lnSpc>
                <a:spcPct val="100000"/>
              </a:lnSpc>
            </a:pPr>
            <a:r>
              <a:rPr lang="en-US" sz="4800" dirty="0"/>
              <a:t>Model Performance</a:t>
            </a:r>
            <a:br>
              <a:rPr lang="en-US" sz="4800" dirty="0"/>
            </a:br>
            <a:r>
              <a:rPr lang="en-US" sz="4800" dirty="0"/>
              <a:t>while </a:t>
            </a:r>
            <a:r>
              <a:rPr lang="en-US" sz="4800" dirty="0" err="1"/>
              <a:t>Duckiebot</a:t>
            </a:r>
            <a:r>
              <a:rPr lang="en-US" sz="4800" dirty="0"/>
              <a:t> is Stationary</a:t>
            </a:r>
          </a:p>
        </p:txBody>
      </p:sp>
      <p:sp>
        <p:nvSpPr>
          <p:cNvPr id="4" name="Slide Number Placeholder 3">
            <a:extLst>
              <a:ext uri="{FF2B5EF4-FFF2-40B4-BE49-F238E27FC236}">
                <a16:creationId xmlns:a16="http://schemas.microsoft.com/office/drawing/2014/main" id="{758032DC-73F6-5D82-B125-B7369CD6C5C5}"/>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50</a:t>
            </a:fld>
            <a:endParaRPr lang="de-DE" dirty="0"/>
          </a:p>
        </p:txBody>
      </p:sp>
      <p:sp>
        <p:nvSpPr>
          <p:cNvPr id="5" name="Footer Placeholder 4">
            <a:extLst>
              <a:ext uri="{FF2B5EF4-FFF2-40B4-BE49-F238E27FC236}">
                <a16:creationId xmlns:a16="http://schemas.microsoft.com/office/drawing/2014/main" id="{89ACE972-F748-37A4-21FF-C87EF46A6001}"/>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1537963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FCEE5B-AD71-9276-9CC9-6EDF9C1C4036}"/>
              </a:ext>
            </a:extLst>
          </p:cNvPr>
          <p:cNvSpPr>
            <a:spLocks noGrp="1"/>
          </p:cNvSpPr>
          <p:nvPr>
            <p:ph type="title"/>
          </p:nvPr>
        </p:nvSpPr>
        <p:spPr>
          <a:xfrm>
            <a:off x="319090" y="972000"/>
            <a:ext cx="8508999" cy="380810"/>
          </a:xfrm>
        </p:spPr>
        <p:txBody>
          <a:bodyPr/>
          <a:lstStyle/>
          <a:p>
            <a:r>
              <a:rPr lang="en-US" dirty="0"/>
              <a:t>Performance while a </a:t>
            </a:r>
            <a:r>
              <a:rPr lang="en-US" dirty="0" err="1"/>
              <a:t>Duckiebot</a:t>
            </a:r>
            <a:r>
              <a:rPr lang="en-US" dirty="0"/>
              <a:t> is stationary</a:t>
            </a:r>
          </a:p>
        </p:txBody>
      </p:sp>
      <p:sp>
        <p:nvSpPr>
          <p:cNvPr id="4" name="Slide Number Placeholder 3">
            <a:extLst>
              <a:ext uri="{FF2B5EF4-FFF2-40B4-BE49-F238E27FC236}">
                <a16:creationId xmlns:a16="http://schemas.microsoft.com/office/drawing/2014/main" id="{686C997C-6F18-A893-D8B4-0834758FFF51}"/>
              </a:ext>
            </a:extLst>
          </p:cNvPr>
          <p:cNvSpPr>
            <a:spLocks noGrp="1"/>
          </p:cNvSpPr>
          <p:nvPr>
            <p:ph type="sldNum" sz="quarter" idx="11"/>
          </p:nvPr>
        </p:nvSpPr>
        <p:spPr/>
        <p:txBody>
          <a:bodyPr/>
          <a:lstStyle/>
          <a:p>
            <a:fld id="{CE58CB1E-F828-4F11-99E0-327109AF9DA4}" type="slidenum">
              <a:rPr lang="de-DE" smtClean="0"/>
              <a:pPr/>
              <a:t>51</a:t>
            </a:fld>
            <a:endParaRPr lang="de-DE" dirty="0"/>
          </a:p>
        </p:txBody>
      </p:sp>
      <p:sp>
        <p:nvSpPr>
          <p:cNvPr id="5" name="Footer Placeholder 4">
            <a:extLst>
              <a:ext uri="{FF2B5EF4-FFF2-40B4-BE49-F238E27FC236}">
                <a16:creationId xmlns:a16="http://schemas.microsoft.com/office/drawing/2014/main" id="{EE26166C-B162-2CE9-C41C-198908CB5D32}"/>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19" name="Content Placeholder 18">
            <a:extLst>
              <a:ext uri="{FF2B5EF4-FFF2-40B4-BE49-F238E27FC236}">
                <a16:creationId xmlns:a16="http://schemas.microsoft.com/office/drawing/2014/main" id="{E3B2A60C-2A93-CFE1-A60E-DDD83FA556B7}"/>
              </a:ext>
            </a:extLst>
          </p:cNvPr>
          <p:cNvPicPr>
            <a:picLocks noGrp="1" noChangeAspect="1"/>
          </p:cNvPicPr>
          <p:nvPr>
            <p:ph idx="1"/>
          </p:nvPr>
        </p:nvPicPr>
        <p:blipFill>
          <a:blip r:embed="rId2"/>
          <a:stretch>
            <a:fillRect/>
          </a:stretch>
        </p:blipFill>
        <p:spPr>
          <a:xfrm>
            <a:off x="319088" y="1690269"/>
            <a:ext cx="8509000" cy="2915487"/>
          </a:xfrm>
          <a:prstGeom prst="rect">
            <a:avLst/>
          </a:prstGeom>
          <a:noFill/>
          <a:ln w="9525">
            <a:noFill/>
            <a:miter lim="800000"/>
            <a:headEnd/>
            <a:tailEnd/>
          </a:ln>
        </p:spPr>
      </p:pic>
    </p:spTree>
    <p:extLst>
      <p:ext uri="{BB962C8B-B14F-4D97-AF65-F5344CB8AC3E}">
        <p14:creationId xmlns:p14="http://schemas.microsoft.com/office/powerpoint/2010/main" val="31270735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B9D4F5-35DF-68AF-8707-51010193BC41}"/>
              </a:ext>
            </a:extLst>
          </p:cNvPr>
          <p:cNvSpPr>
            <a:spLocks noGrp="1"/>
          </p:cNvSpPr>
          <p:nvPr>
            <p:ph type="title"/>
          </p:nvPr>
        </p:nvSpPr>
        <p:spPr>
          <a:xfrm>
            <a:off x="319090" y="972000"/>
            <a:ext cx="8508999" cy="380810"/>
          </a:xfrm>
        </p:spPr>
        <p:txBody>
          <a:bodyPr/>
          <a:lstStyle/>
          <a:p>
            <a:r>
              <a:rPr lang="en-US" dirty="0"/>
              <a:t>Performance while a </a:t>
            </a:r>
            <a:r>
              <a:rPr lang="en-US" dirty="0" err="1"/>
              <a:t>Duckiebot</a:t>
            </a:r>
            <a:r>
              <a:rPr lang="en-US" dirty="0"/>
              <a:t> is stationary</a:t>
            </a:r>
          </a:p>
        </p:txBody>
      </p:sp>
      <p:sp>
        <p:nvSpPr>
          <p:cNvPr id="4" name="Slide Number Placeholder 3">
            <a:extLst>
              <a:ext uri="{FF2B5EF4-FFF2-40B4-BE49-F238E27FC236}">
                <a16:creationId xmlns:a16="http://schemas.microsoft.com/office/drawing/2014/main" id="{4502A790-93E9-E301-4B87-98DA75193251}"/>
              </a:ext>
            </a:extLst>
          </p:cNvPr>
          <p:cNvSpPr>
            <a:spLocks noGrp="1"/>
          </p:cNvSpPr>
          <p:nvPr>
            <p:ph type="sldNum" sz="quarter" idx="11"/>
          </p:nvPr>
        </p:nvSpPr>
        <p:spPr/>
        <p:txBody>
          <a:bodyPr/>
          <a:lstStyle/>
          <a:p>
            <a:fld id="{CE58CB1E-F828-4F11-99E0-327109AF9DA4}" type="slidenum">
              <a:rPr lang="de-DE" smtClean="0"/>
              <a:pPr/>
              <a:t>52</a:t>
            </a:fld>
            <a:endParaRPr lang="de-DE" dirty="0"/>
          </a:p>
        </p:txBody>
      </p:sp>
      <p:sp>
        <p:nvSpPr>
          <p:cNvPr id="5" name="Footer Placeholder 4">
            <a:extLst>
              <a:ext uri="{FF2B5EF4-FFF2-40B4-BE49-F238E27FC236}">
                <a16:creationId xmlns:a16="http://schemas.microsoft.com/office/drawing/2014/main" id="{6E9FCEAE-D721-E73C-4368-C59802D6627C}"/>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13" name="Content Placeholder 12">
            <a:extLst>
              <a:ext uri="{FF2B5EF4-FFF2-40B4-BE49-F238E27FC236}">
                <a16:creationId xmlns:a16="http://schemas.microsoft.com/office/drawing/2014/main" id="{F25232B2-2A49-70EA-4F74-D89977738B09}"/>
              </a:ext>
            </a:extLst>
          </p:cNvPr>
          <p:cNvPicPr>
            <a:picLocks noGrp="1" noChangeAspect="1"/>
          </p:cNvPicPr>
          <p:nvPr>
            <p:ph idx="1"/>
          </p:nvPr>
        </p:nvPicPr>
        <p:blipFill>
          <a:blip r:embed="rId2"/>
          <a:stretch>
            <a:fillRect/>
          </a:stretch>
        </p:blipFill>
        <p:spPr>
          <a:xfrm>
            <a:off x="352281" y="1600200"/>
            <a:ext cx="8442613" cy="3095625"/>
          </a:xfrm>
          <a:prstGeom prst="rect">
            <a:avLst/>
          </a:prstGeom>
          <a:noFill/>
          <a:ln w="9525">
            <a:noFill/>
            <a:miter lim="800000"/>
            <a:headEnd/>
            <a:tailEnd/>
          </a:ln>
        </p:spPr>
      </p:pic>
    </p:spTree>
    <p:extLst>
      <p:ext uri="{BB962C8B-B14F-4D97-AF65-F5344CB8AC3E}">
        <p14:creationId xmlns:p14="http://schemas.microsoft.com/office/powerpoint/2010/main" val="2008245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3B72A-688A-6FDF-9DAC-742F3F75CABA}"/>
              </a:ext>
            </a:extLst>
          </p:cNvPr>
          <p:cNvSpPr>
            <a:spLocks noGrp="1"/>
          </p:cNvSpPr>
          <p:nvPr>
            <p:ph type="title"/>
          </p:nvPr>
        </p:nvSpPr>
        <p:spPr>
          <a:xfrm>
            <a:off x="319090" y="972000"/>
            <a:ext cx="8508999" cy="380810"/>
          </a:xfrm>
        </p:spPr>
        <p:txBody>
          <a:bodyPr/>
          <a:lstStyle/>
          <a:p>
            <a:r>
              <a:rPr lang="en-US" dirty="0"/>
              <a:t>Performance while a </a:t>
            </a:r>
            <a:r>
              <a:rPr lang="en-US" dirty="0" err="1"/>
              <a:t>Duckiebot</a:t>
            </a:r>
            <a:r>
              <a:rPr lang="en-US" dirty="0"/>
              <a:t> is stationary</a:t>
            </a:r>
          </a:p>
        </p:txBody>
      </p:sp>
      <p:sp>
        <p:nvSpPr>
          <p:cNvPr id="4" name="Slide Number Placeholder 3">
            <a:extLst>
              <a:ext uri="{FF2B5EF4-FFF2-40B4-BE49-F238E27FC236}">
                <a16:creationId xmlns:a16="http://schemas.microsoft.com/office/drawing/2014/main" id="{40ED2F63-163C-5EDA-6532-CA57AE6860C0}"/>
              </a:ext>
            </a:extLst>
          </p:cNvPr>
          <p:cNvSpPr>
            <a:spLocks noGrp="1"/>
          </p:cNvSpPr>
          <p:nvPr>
            <p:ph type="sldNum" sz="quarter" idx="11"/>
          </p:nvPr>
        </p:nvSpPr>
        <p:spPr/>
        <p:txBody>
          <a:bodyPr/>
          <a:lstStyle/>
          <a:p>
            <a:fld id="{CE58CB1E-F828-4F11-99E0-327109AF9DA4}" type="slidenum">
              <a:rPr lang="de-DE" smtClean="0"/>
              <a:pPr/>
              <a:t>53</a:t>
            </a:fld>
            <a:endParaRPr lang="de-DE" dirty="0"/>
          </a:p>
        </p:txBody>
      </p:sp>
      <p:sp>
        <p:nvSpPr>
          <p:cNvPr id="5" name="Footer Placeholder 4">
            <a:extLst>
              <a:ext uri="{FF2B5EF4-FFF2-40B4-BE49-F238E27FC236}">
                <a16:creationId xmlns:a16="http://schemas.microsoft.com/office/drawing/2014/main" id="{7B8F6259-B7F3-0CBC-8930-D2221B0A42CC}"/>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13" name="Content Placeholder 12">
            <a:extLst>
              <a:ext uri="{FF2B5EF4-FFF2-40B4-BE49-F238E27FC236}">
                <a16:creationId xmlns:a16="http://schemas.microsoft.com/office/drawing/2014/main" id="{89813F95-B03D-7974-A435-1D93C82DC766}"/>
              </a:ext>
            </a:extLst>
          </p:cNvPr>
          <p:cNvPicPr>
            <a:picLocks noGrp="1" noChangeAspect="1"/>
          </p:cNvPicPr>
          <p:nvPr>
            <p:ph idx="1"/>
          </p:nvPr>
        </p:nvPicPr>
        <p:blipFill>
          <a:blip r:embed="rId2"/>
          <a:stretch>
            <a:fillRect/>
          </a:stretch>
        </p:blipFill>
        <p:spPr>
          <a:xfrm>
            <a:off x="319088" y="1620662"/>
            <a:ext cx="8509000" cy="3054701"/>
          </a:xfrm>
          <a:prstGeom prst="rect">
            <a:avLst/>
          </a:prstGeom>
          <a:noFill/>
          <a:ln w="9525">
            <a:noFill/>
            <a:miter lim="800000"/>
            <a:headEnd/>
            <a:tailEnd/>
          </a:ln>
        </p:spPr>
      </p:pic>
    </p:spTree>
    <p:extLst>
      <p:ext uri="{BB962C8B-B14F-4D97-AF65-F5344CB8AC3E}">
        <p14:creationId xmlns:p14="http://schemas.microsoft.com/office/powerpoint/2010/main" val="3669458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14BA99-2D6B-8941-89D0-9A411E3A3595}"/>
              </a:ext>
            </a:extLst>
          </p:cNvPr>
          <p:cNvSpPr>
            <a:spLocks noGrp="1"/>
          </p:cNvSpPr>
          <p:nvPr>
            <p:ph type="title"/>
          </p:nvPr>
        </p:nvSpPr>
        <p:spPr>
          <a:xfrm>
            <a:off x="319090" y="972000"/>
            <a:ext cx="8508999" cy="380810"/>
          </a:xfrm>
        </p:spPr>
        <p:txBody>
          <a:bodyPr/>
          <a:lstStyle/>
          <a:p>
            <a:r>
              <a:rPr lang="en-US" dirty="0"/>
              <a:t>Performance while a </a:t>
            </a:r>
            <a:r>
              <a:rPr lang="en-US" dirty="0" err="1"/>
              <a:t>Duckiebot</a:t>
            </a:r>
            <a:r>
              <a:rPr lang="en-US" dirty="0"/>
              <a:t> is stationary</a:t>
            </a:r>
          </a:p>
        </p:txBody>
      </p:sp>
      <p:sp>
        <p:nvSpPr>
          <p:cNvPr id="4" name="Slide Number Placeholder 3">
            <a:extLst>
              <a:ext uri="{FF2B5EF4-FFF2-40B4-BE49-F238E27FC236}">
                <a16:creationId xmlns:a16="http://schemas.microsoft.com/office/drawing/2014/main" id="{29349337-8470-24E2-C53F-47DDDFAF1DD5}"/>
              </a:ext>
            </a:extLst>
          </p:cNvPr>
          <p:cNvSpPr>
            <a:spLocks noGrp="1"/>
          </p:cNvSpPr>
          <p:nvPr>
            <p:ph type="sldNum" sz="quarter" idx="11"/>
          </p:nvPr>
        </p:nvSpPr>
        <p:spPr/>
        <p:txBody>
          <a:bodyPr/>
          <a:lstStyle/>
          <a:p>
            <a:fld id="{CE58CB1E-F828-4F11-99E0-327109AF9DA4}" type="slidenum">
              <a:rPr lang="de-DE" smtClean="0"/>
              <a:pPr/>
              <a:t>54</a:t>
            </a:fld>
            <a:endParaRPr lang="de-DE" dirty="0"/>
          </a:p>
        </p:txBody>
      </p:sp>
      <p:sp>
        <p:nvSpPr>
          <p:cNvPr id="5" name="Footer Placeholder 4">
            <a:extLst>
              <a:ext uri="{FF2B5EF4-FFF2-40B4-BE49-F238E27FC236}">
                <a16:creationId xmlns:a16="http://schemas.microsoft.com/office/drawing/2014/main" id="{7BE9DC55-1703-CE3B-2C3D-672A2B9A0B6B}"/>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13" name="Content Placeholder 12">
            <a:extLst>
              <a:ext uri="{FF2B5EF4-FFF2-40B4-BE49-F238E27FC236}">
                <a16:creationId xmlns:a16="http://schemas.microsoft.com/office/drawing/2014/main" id="{AAE39BF4-7142-09DF-54C0-DE1CCFCE51A1}"/>
              </a:ext>
            </a:extLst>
          </p:cNvPr>
          <p:cNvPicPr>
            <a:picLocks noGrp="1" noChangeAspect="1"/>
          </p:cNvPicPr>
          <p:nvPr>
            <p:ph idx="1"/>
          </p:nvPr>
        </p:nvPicPr>
        <p:blipFill>
          <a:blip r:embed="rId2"/>
          <a:stretch>
            <a:fillRect/>
          </a:stretch>
        </p:blipFill>
        <p:spPr>
          <a:xfrm>
            <a:off x="687274" y="1600200"/>
            <a:ext cx="7772628" cy="3095625"/>
          </a:xfrm>
          <a:prstGeom prst="rect">
            <a:avLst/>
          </a:prstGeom>
          <a:noFill/>
          <a:ln w="9525">
            <a:noFill/>
            <a:miter lim="800000"/>
            <a:headEnd/>
            <a:tailEnd/>
          </a:ln>
        </p:spPr>
      </p:pic>
    </p:spTree>
    <p:extLst>
      <p:ext uri="{BB962C8B-B14F-4D97-AF65-F5344CB8AC3E}">
        <p14:creationId xmlns:p14="http://schemas.microsoft.com/office/powerpoint/2010/main" val="3991460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CB302-8D30-8671-B264-7123B5C916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4363B4-76E1-7C71-8D0C-06FCDF754666}"/>
              </a:ext>
            </a:extLst>
          </p:cNvPr>
          <p:cNvSpPr>
            <a:spLocks noGrp="1"/>
          </p:cNvSpPr>
          <p:nvPr>
            <p:ph type="title"/>
          </p:nvPr>
        </p:nvSpPr>
        <p:spPr>
          <a:xfrm>
            <a:off x="311162" y="1833085"/>
            <a:ext cx="8508999" cy="1477328"/>
          </a:xfrm>
        </p:spPr>
        <p:txBody>
          <a:bodyPr anchor="ctr"/>
          <a:lstStyle/>
          <a:p>
            <a:pPr algn="ctr">
              <a:lnSpc>
                <a:spcPct val="100000"/>
              </a:lnSpc>
            </a:pPr>
            <a:r>
              <a:rPr lang="en-US" sz="4800" dirty="0"/>
              <a:t>Model Performance</a:t>
            </a:r>
            <a:br>
              <a:rPr lang="en-US" sz="4800" dirty="0"/>
            </a:br>
            <a:r>
              <a:rPr lang="en-US" sz="4800" dirty="0"/>
              <a:t>while </a:t>
            </a:r>
            <a:r>
              <a:rPr lang="en-US" sz="4800" dirty="0" err="1"/>
              <a:t>Duckiebot</a:t>
            </a:r>
            <a:r>
              <a:rPr lang="en-US" sz="4800" dirty="0"/>
              <a:t> is Running</a:t>
            </a:r>
          </a:p>
        </p:txBody>
      </p:sp>
      <p:sp>
        <p:nvSpPr>
          <p:cNvPr id="4" name="Slide Number Placeholder 3">
            <a:extLst>
              <a:ext uri="{FF2B5EF4-FFF2-40B4-BE49-F238E27FC236}">
                <a16:creationId xmlns:a16="http://schemas.microsoft.com/office/drawing/2014/main" id="{F7ACEC0C-BF40-634A-C241-791C84301CA7}"/>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55</a:t>
            </a:fld>
            <a:endParaRPr lang="de-DE" dirty="0"/>
          </a:p>
        </p:txBody>
      </p:sp>
      <p:sp>
        <p:nvSpPr>
          <p:cNvPr id="5" name="Footer Placeholder 4">
            <a:extLst>
              <a:ext uri="{FF2B5EF4-FFF2-40B4-BE49-F238E27FC236}">
                <a16:creationId xmlns:a16="http://schemas.microsoft.com/office/drawing/2014/main" id="{46ECD4B1-42C5-F4DA-17EC-B087795057E6}"/>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2527433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3F11B9-B2A7-5373-92DE-60806C011EE4}"/>
              </a:ext>
            </a:extLst>
          </p:cNvPr>
          <p:cNvSpPr>
            <a:spLocks noGrp="1"/>
          </p:cNvSpPr>
          <p:nvPr>
            <p:ph type="title"/>
          </p:nvPr>
        </p:nvSpPr>
        <p:spPr>
          <a:xfrm>
            <a:off x="319090" y="972000"/>
            <a:ext cx="8508999" cy="380810"/>
          </a:xfrm>
        </p:spPr>
        <p:txBody>
          <a:bodyPr/>
          <a:lstStyle/>
          <a:p>
            <a:r>
              <a:rPr lang="en-US" dirty="0"/>
              <a:t>Performance while a </a:t>
            </a:r>
            <a:r>
              <a:rPr lang="en-US" dirty="0" err="1"/>
              <a:t>Duckiebot</a:t>
            </a:r>
            <a:r>
              <a:rPr lang="en-US" dirty="0"/>
              <a:t> is running</a:t>
            </a:r>
          </a:p>
        </p:txBody>
      </p:sp>
      <p:sp>
        <p:nvSpPr>
          <p:cNvPr id="4" name="Slide Number Placeholder 3">
            <a:extLst>
              <a:ext uri="{FF2B5EF4-FFF2-40B4-BE49-F238E27FC236}">
                <a16:creationId xmlns:a16="http://schemas.microsoft.com/office/drawing/2014/main" id="{4243259D-CB29-6849-F441-AAE7AE210FAE}"/>
              </a:ext>
            </a:extLst>
          </p:cNvPr>
          <p:cNvSpPr>
            <a:spLocks noGrp="1"/>
          </p:cNvSpPr>
          <p:nvPr>
            <p:ph type="sldNum" sz="quarter" idx="11"/>
          </p:nvPr>
        </p:nvSpPr>
        <p:spPr/>
        <p:txBody>
          <a:bodyPr/>
          <a:lstStyle/>
          <a:p>
            <a:fld id="{CE58CB1E-F828-4F11-99E0-327109AF9DA4}" type="slidenum">
              <a:rPr lang="de-DE" smtClean="0"/>
              <a:pPr/>
              <a:t>56</a:t>
            </a:fld>
            <a:endParaRPr lang="de-DE" dirty="0"/>
          </a:p>
        </p:txBody>
      </p:sp>
      <p:sp>
        <p:nvSpPr>
          <p:cNvPr id="5" name="Footer Placeholder 4">
            <a:extLst>
              <a:ext uri="{FF2B5EF4-FFF2-40B4-BE49-F238E27FC236}">
                <a16:creationId xmlns:a16="http://schemas.microsoft.com/office/drawing/2014/main" id="{FE6A1812-CC6A-7B17-1BA1-0018713387CB}"/>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10" name="Content Placeholder 9">
            <a:extLst>
              <a:ext uri="{FF2B5EF4-FFF2-40B4-BE49-F238E27FC236}">
                <a16:creationId xmlns:a16="http://schemas.microsoft.com/office/drawing/2014/main" id="{B3096613-FEA3-55D3-4A07-D7B6D0B065EC}"/>
              </a:ext>
            </a:extLst>
          </p:cNvPr>
          <p:cNvPicPr>
            <a:picLocks noGrp="1" noChangeAspect="1"/>
          </p:cNvPicPr>
          <p:nvPr>
            <p:ph idx="1"/>
          </p:nvPr>
        </p:nvPicPr>
        <p:blipFill>
          <a:blip r:embed="rId2"/>
          <a:stretch>
            <a:fillRect/>
          </a:stretch>
        </p:blipFill>
        <p:spPr>
          <a:xfrm>
            <a:off x="319088" y="1695941"/>
            <a:ext cx="8509000" cy="2904143"/>
          </a:xfrm>
          <a:prstGeom prst="rect">
            <a:avLst/>
          </a:prstGeom>
          <a:noFill/>
          <a:ln w="9525">
            <a:noFill/>
            <a:miter lim="800000"/>
            <a:headEnd/>
            <a:tailEnd/>
          </a:ln>
        </p:spPr>
      </p:pic>
    </p:spTree>
    <p:extLst>
      <p:ext uri="{BB962C8B-B14F-4D97-AF65-F5344CB8AC3E}">
        <p14:creationId xmlns:p14="http://schemas.microsoft.com/office/powerpoint/2010/main" val="2063578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8BAC7C-17DE-15A8-F4FC-5529DE0DB476}"/>
              </a:ext>
            </a:extLst>
          </p:cNvPr>
          <p:cNvSpPr>
            <a:spLocks noGrp="1"/>
          </p:cNvSpPr>
          <p:nvPr>
            <p:ph type="title"/>
          </p:nvPr>
        </p:nvSpPr>
        <p:spPr>
          <a:xfrm>
            <a:off x="319090" y="972000"/>
            <a:ext cx="8508999" cy="380810"/>
          </a:xfrm>
        </p:spPr>
        <p:txBody>
          <a:bodyPr/>
          <a:lstStyle/>
          <a:p>
            <a:r>
              <a:rPr lang="en-US" dirty="0"/>
              <a:t>Performance while a </a:t>
            </a:r>
            <a:r>
              <a:rPr lang="en-US" dirty="0" err="1"/>
              <a:t>Duckiebot</a:t>
            </a:r>
            <a:r>
              <a:rPr lang="en-US" dirty="0"/>
              <a:t> is running</a:t>
            </a:r>
          </a:p>
        </p:txBody>
      </p:sp>
      <p:sp>
        <p:nvSpPr>
          <p:cNvPr id="4" name="Slide Number Placeholder 3">
            <a:extLst>
              <a:ext uri="{FF2B5EF4-FFF2-40B4-BE49-F238E27FC236}">
                <a16:creationId xmlns:a16="http://schemas.microsoft.com/office/drawing/2014/main" id="{1FBDA13D-7A0A-B371-9504-8663BCC2CA26}"/>
              </a:ext>
            </a:extLst>
          </p:cNvPr>
          <p:cNvSpPr>
            <a:spLocks noGrp="1"/>
          </p:cNvSpPr>
          <p:nvPr>
            <p:ph type="sldNum" sz="quarter" idx="11"/>
          </p:nvPr>
        </p:nvSpPr>
        <p:spPr/>
        <p:txBody>
          <a:bodyPr/>
          <a:lstStyle/>
          <a:p>
            <a:fld id="{CE58CB1E-F828-4F11-99E0-327109AF9DA4}" type="slidenum">
              <a:rPr lang="de-DE" smtClean="0"/>
              <a:pPr/>
              <a:t>57</a:t>
            </a:fld>
            <a:endParaRPr lang="de-DE" dirty="0"/>
          </a:p>
        </p:txBody>
      </p:sp>
      <p:sp>
        <p:nvSpPr>
          <p:cNvPr id="5" name="Footer Placeholder 4">
            <a:extLst>
              <a:ext uri="{FF2B5EF4-FFF2-40B4-BE49-F238E27FC236}">
                <a16:creationId xmlns:a16="http://schemas.microsoft.com/office/drawing/2014/main" id="{C46C9614-B69F-DF85-3F8A-9FBF8CFD6EDC}"/>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12" name="Content Placeholder 11">
            <a:extLst>
              <a:ext uri="{FF2B5EF4-FFF2-40B4-BE49-F238E27FC236}">
                <a16:creationId xmlns:a16="http://schemas.microsoft.com/office/drawing/2014/main" id="{B5CEF1B6-ED5F-2309-125A-176565587B2B}"/>
              </a:ext>
            </a:extLst>
          </p:cNvPr>
          <p:cNvPicPr>
            <a:picLocks noGrp="1" noChangeAspect="1"/>
          </p:cNvPicPr>
          <p:nvPr>
            <p:ph idx="1"/>
          </p:nvPr>
        </p:nvPicPr>
        <p:blipFill>
          <a:blip r:embed="rId2"/>
          <a:stretch>
            <a:fillRect/>
          </a:stretch>
        </p:blipFill>
        <p:spPr>
          <a:xfrm>
            <a:off x="460927" y="1600200"/>
            <a:ext cx="8225322" cy="3095625"/>
          </a:xfrm>
          <a:prstGeom prst="rect">
            <a:avLst/>
          </a:prstGeom>
          <a:noFill/>
          <a:ln w="9525">
            <a:noFill/>
            <a:miter lim="800000"/>
            <a:headEnd/>
            <a:tailEnd/>
          </a:ln>
        </p:spPr>
      </p:pic>
    </p:spTree>
    <p:extLst>
      <p:ext uri="{BB962C8B-B14F-4D97-AF65-F5344CB8AC3E}">
        <p14:creationId xmlns:p14="http://schemas.microsoft.com/office/powerpoint/2010/main" val="4286528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FF08C5-8C64-EE92-0B7C-BAEC3FF83C2E}"/>
              </a:ext>
            </a:extLst>
          </p:cNvPr>
          <p:cNvSpPr>
            <a:spLocks noGrp="1"/>
          </p:cNvSpPr>
          <p:nvPr>
            <p:ph type="title"/>
          </p:nvPr>
        </p:nvSpPr>
        <p:spPr>
          <a:xfrm>
            <a:off x="319090" y="972000"/>
            <a:ext cx="8508999" cy="380810"/>
          </a:xfrm>
        </p:spPr>
        <p:txBody>
          <a:bodyPr/>
          <a:lstStyle/>
          <a:p>
            <a:r>
              <a:rPr lang="en-US" dirty="0"/>
              <a:t>Performance while a </a:t>
            </a:r>
            <a:r>
              <a:rPr lang="en-US" dirty="0" err="1"/>
              <a:t>Duckiebot</a:t>
            </a:r>
            <a:r>
              <a:rPr lang="en-US" dirty="0"/>
              <a:t> is running</a:t>
            </a:r>
          </a:p>
        </p:txBody>
      </p:sp>
      <p:sp>
        <p:nvSpPr>
          <p:cNvPr id="4" name="Slide Number Placeholder 3">
            <a:extLst>
              <a:ext uri="{FF2B5EF4-FFF2-40B4-BE49-F238E27FC236}">
                <a16:creationId xmlns:a16="http://schemas.microsoft.com/office/drawing/2014/main" id="{E7C72E84-CD48-C4FE-73AC-BB4348D644FD}"/>
              </a:ext>
            </a:extLst>
          </p:cNvPr>
          <p:cNvSpPr>
            <a:spLocks noGrp="1"/>
          </p:cNvSpPr>
          <p:nvPr>
            <p:ph type="sldNum" sz="quarter" idx="11"/>
          </p:nvPr>
        </p:nvSpPr>
        <p:spPr/>
        <p:txBody>
          <a:bodyPr/>
          <a:lstStyle/>
          <a:p>
            <a:fld id="{CE58CB1E-F828-4F11-99E0-327109AF9DA4}" type="slidenum">
              <a:rPr lang="de-DE" smtClean="0"/>
              <a:pPr/>
              <a:t>58</a:t>
            </a:fld>
            <a:endParaRPr lang="de-DE" dirty="0"/>
          </a:p>
        </p:txBody>
      </p:sp>
      <p:sp>
        <p:nvSpPr>
          <p:cNvPr id="5" name="Footer Placeholder 4">
            <a:extLst>
              <a:ext uri="{FF2B5EF4-FFF2-40B4-BE49-F238E27FC236}">
                <a16:creationId xmlns:a16="http://schemas.microsoft.com/office/drawing/2014/main" id="{6C9782E4-70F5-70F5-AA2C-ADA7C401C0FF}"/>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6" name="Content Placeholder 12">
            <a:extLst>
              <a:ext uri="{FF2B5EF4-FFF2-40B4-BE49-F238E27FC236}">
                <a16:creationId xmlns:a16="http://schemas.microsoft.com/office/drawing/2014/main" id="{03A11797-951D-8F4C-AB27-3064DD082745}"/>
              </a:ext>
            </a:extLst>
          </p:cNvPr>
          <p:cNvPicPr>
            <a:picLocks noGrp="1" noChangeAspect="1"/>
          </p:cNvPicPr>
          <p:nvPr>
            <p:ph idx="1"/>
          </p:nvPr>
        </p:nvPicPr>
        <p:blipFill>
          <a:blip r:embed="rId2"/>
          <a:stretch>
            <a:fillRect/>
          </a:stretch>
        </p:blipFill>
        <p:spPr>
          <a:xfrm>
            <a:off x="319088" y="1643973"/>
            <a:ext cx="8509000" cy="3008079"/>
          </a:xfrm>
          <a:prstGeom prst="rect">
            <a:avLst/>
          </a:prstGeom>
          <a:ln w="9525">
            <a:noFill/>
            <a:miter lim="800000"/>
            <a:headEnd/>
            <a:tailEnd/>
          </a:ln>
        </p:spPr>
      </p:pic>
    </p:spTree>
    <p:extLst>
      <p:ext uri="{BB962C8B-B14F-4D97-AF65-F5344CB8AC3E}">
        <p14:creationId xmlns:p14="http://schemas.microsoft.com/office/powerpoint/2010/main" val="2972337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050175-DCB0-A85E-E67E-C23C736E4CA0}"/>
              </a:ext>
            </a:extLst>
          </p:cNvPr>
          <p:cNvSpPr>
            <a:spLocks noGrp="1"/>
          </p:cNvSpPr>
          <p:nvPr>
            <p:ph type="title"/>
          </p:nvPr>
        </p:nvSpPr>
        <p:spPr>
          <a:xfrm>
            <a:off x="319090" y="972000"/>
            <a:ext cx="8508999" cy="380810"/>
          </a:xfrm>
        </p:spPr>
        <p:txBody>
          <a:bodyPr/>
          <a:lstStyle/>
          <a:p>
            <a:r>
              <a:rPr lang="en-US" dirty="0"/>
              <a:t>Performance while a </a:t>
            </a:r>
            <a:r>
              <a:rPr lang="en-US" dirty="0" err="1"/>
              <a:t>Duckiebot</a:t>
            </a:r>
            <a:r>
              <a:rPr lang="en-US" dirty="0"/>
              <a:t> is running</a:t>
            </a:r>
          </a:p>
        </p:txBody>
      </p:sp>
      <p:sp>
        <p:nvSpPr>
          <p:cNvPr id="4" name="Slide Number Placeholder 3">
            <a:extLst>
              <a:ext uri="{FF2B5EF4-FFF2-40B4-BE49-F238E27FC236}">
                <a16:creationId xmlns:a16="http://schemas.microsoft.com/office/drawing/2014/main" id="{3AFDE0F3-AA25-00E2-9283-3727070B520C}"/>
              </a:ext>
            </a:extLst>
          </p:cNvPr>
          <p:cNvSpPr>
            <a:spLocks noGrp="1"/>
          </p:cNvSpPr>
          <p:nvPr>
            <p:ph type="sldNum" sz="quarter" idx="11"/>
          </p:nvPr>
        </p:nvSpPr>
        <p:spPr/>
        <p:txBody>
          <a:bodyPr/>
          <a:lstStyle/>
          <a:p>
            <a:fld id="{CE58CB1E-F828-4F11-99E0-327109AF9DA4}" type="slidenum">
              <a:rPr lang="de-DE" smtClean="0"/>
              <a:pPr/>
              <a:t>59</a:t>
            </a:fld>
            <a:endParaRPr lang="de-DE" dirty="0"/>
          </a:p>
        </p:txBody>
      </p:sp>
      <p:sp>
        <p:nvSpPr>
          <p:cNvPr id="5" name="Footer Placeholder 4">
            <a:extLst>
              <a:ext uri="{FF2B5EF4-FFF2-40B4-BE49-F238E27FC236}">
                <a16:creationId xmlns:a16="http://schemas.microsoft.com/office/drawing/2014/main" id="{C93EADFC-0388-6D41-D091-A7D5A72778B5}"/>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14" name="Content Placeholder 13">
            <a:extLst>
              <a:ext uri="{FF2B5EF4-FFF2-40B4-BE49-F238E27FC236}">
                <a16:creationId xmlns:a16="http://schemas.microsoft.com/office/drawing/2014/main" id="{04102932-02FD-03BF-FF24-7DC5662D4BA2}"/>
              </a:ext>
            </a:extLst>
          </p:cNvPr>
          <p:cNvPicPr>
            <a:picLocks noGrp="1" noChangeAspect="1"/>
          </p:cNvPicPr>
          <p:nvPr>
            <p:ph idx="1"/>
          </p:nvPr>
        </p:nvPicPr>
        <p:blipFill>
          <a:blip r:embed="rId2"/>
          <a:stretch>
            <a:fillRect/>
          </a:stretch>
        </p:blipFill>
        <p:spPr>
          <a:xfrm>
            <a:off x="599580" y="1600200"/>
            <a:ext cx="7948016" cy="3095625"/>
          </a:xfrm>
          <a:prstGeom prst="rect">
            <a:avLst/>
          </a:prstGeom>
          <a:noFill/>
          <a:ln w="9525">
            <a:noFill/>
            <a:miter lim="800000"/>
            <a:headEnd/>
            <a:tailEnd/>
          </a:ln>
        </p:spPr>
      </p:pic>
    </p:spTree>
    <p:extLst>
      <p:ext uri="{BB962C8B-B14F-4D97-AF65-F5344CB8AC3E}">
        <p14:creationId xmlns:p14="http://schemas.microsoft.com/office/powerpoint/2010/main" val="1577550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094084-5255-AC8A-EBF9-1CCEE5BC5EBF}"/>
              </a:ext>
            </a:extLst>
          </p:cNvPr>
          <p:cNvSpPr>
            <a:spLocks noGrp="1"/>
          </p:cNvSpPr>
          <p:nvPr>
            <p:ph type="title"/>
          </p:nvPr>
        </p:nvSpPr>
        <p:spPr>
          <a:xfrm>
            <a:off x="319090" y="972000"/>
            <a:ext cx="8508999" cy="380810"/>
          </a:xfrm>
        </p:spPr>
        <p:txBody>
          <a:bodyPr/>
          <a:lstStyle/>
          <a:p>
            <a:r>
              <a:rPr lang="en-US" dirty="0"/>
              <a:t>Basic CNN-based Models for Object Detection</a:t>
            </a:r>
          </a:p>
        </p:txBody>
      </p:sp>
      <p:sp>
        <p:nvSpPr>
          <p:cNvPr id="4" name="Slide Number Placeholder 3">
            <a:extLst>
              <a:ext uri="{FF2B5EF4-FFF2-40B4-BE49-F238E27FC236}">
                <a16:creationId xmlns:a16="http://schemas.microsoft.com/office/drawing/2014/main" id="{B2FE656B-F27A-FDF9-5CD6-FD5471B3687E}"/>
              </a:ext>
            </a:extLst>
          </p:cNvPr>
          <p:cNvSpPr>
            <a:spLocks noGrp="1"/>
          </p:cNvSpPr>
          <p:nvPr>
            <p:ph type="sldNum" sz="quarter" idx="15"/>
          </p:nvPr>
        </p:nvSpPr>
        <p:spPr/>
        <p:txBody>
          <a:bodyPr/>
          <a:lstStyle/>
          <a:p>
            <a:fld id="{CE58CB1E-F828-4F11-99E0-327109AF9DA4}" type="slidenum">
              <a:rPr lang="de-DE" smtClean="0"/>
              <a:pPr/>
              <a:t>6</a:t>
            </a:fld>
            <a:endParaRPr lang="de-DE" dirty="0"/>
          </a:p>
        </p:txBody>
      </p:sp>
      <p:sp>
        <p:nvSpPr>
          <p:cNvPr id="5" name="Footer Placeholder 4">
            <a:extLst>
              <a:ext uri="{FF2B5EF4-FFF2-40B4-BE49-F238E27FC236}">
                <a16:creationId xmlns:a16="http://schemas.microsoft.com/office/drawing/2014/main" id="{35C72A47-154C-A0BA-BEEC-EC6D51B853B1}"/>
              </a:ext>
            </a:extLst>
          </p:cNvPr>
          <p:cNvSpPr>
            <a:spLocks noGrp="1"/>
          </p:cNvSpPr>
          <p:nvPr>
            <p:ph type="ftr" sz="quarter" idx="16"/>
          </p:nvPr>
        </p:nvSpPr>
        <p:spPr/>
        <p:txBody>
          <a:bodyPr/>
          <a:lstStyle/>
          <a:p>
            <a:r>
              <a:rPr lang="en-US" noProof="0"/>
              <a:t>Krittin Chaowakarn | Bachelor’s Thesis</a:t>
            </a:r>
            <a:endParaRPr lang="en-US" noProof="0" dirty="0"/>
          </a:p>
        </p:txBody>
      </p:sp>
      <p:sp>
        <p:nvSpPr>
          <p:cNvPr id="6" name="Content Placeholder 5">
            <a:extLst>
              <a:ext uri="{FF2B5EF4-FFF2-40B4-BE49-F238E27FC236}">
                <a16:creationId xmlns:a16="http://schemas.microsoft.com/office/drawing/2014/main" id="{ACF7BE89-9746-CA75-DF74-906A20246B38}"/>
              </a:ext>
            </a:extLst>
          </p:cNvPr>
          <p:cNvSpPr>
            <a:spLocks noGrp="1"/>
          </p:cNvSpPr>
          <p:nvPr>
            <p:ph sz="quarter" idx="18"/>
          </p:nvPr>
        </p:nvSpPr>
        <p:spPr>
          <a:xfrm>
            <a:off x="309034" y="1804907"/>
            <a:ext cx="1814263" cy="380810"/>
          </a:xfrm>
        </p:spPr>
        <p:txBody>
          <a:bodyPr/>
          <a:lstStyle/>
          <a:p>
            <a:pPr algn="ctr"/>
            <a:r>
              <a:rPr lang="en-US" dirty="0"/>
              <a:t>One-Stage Model</a:t>
            </a:r>
          </a:p>
        </p:txBody>
      </p:sp>
      <p:sp>
        <p:nvSpPr>
          <p:cNvPr id="8" name="Content Placeholder 5">
            <a:extLst>
              <a:ext uri="{FF2B5EF4-FFF2-40B4-BE49-F238E27FC236}">
                <a16:creationId xmlns:a16="http://schemas.microsoft.com/office/drawing/2014/main" id="{0511FC4D-BE1C-919A-2191-D7346B0A7280}"/>
              </a:ext>
            </a:extLst>
          </p:cNvPr>
          <p:cNvSpPr>
            <a:spLocks noGrp="1"/>
          </p:cNvSpPr>
          <p:nvPr>
            <p:ph sz="quarter" idx="18"/>
          </p:nvPr>
        </p:nvSpPr>
        <p:spPr>
          <a:xfrm>
            <a:off x="2221773" y="1806721"/>
            <a:ext cx="3617313" cy="380810"/>
          </a:xfrm>
        </p:spPr>
        <p:txBody>
          <a:bodyPr/>
          <a:lstStyle/>
          <a:p>
            <a:pPr algn="ctr"/>
            <a:r>
              <a:rPr lang="en-US" dirty="0"/>
              <a:t>Two-Stage Model</a:t>
            </a:r>
          </a:p>
        </p:txBody>
      </p:sp>
      <p:grpSp>
        <p:nvGrpSpPr>
          <p:cNvPr id="21" name="Group 20">
            <a:extLst>
              <a:ext uri="{FF2B5EF4-FFF2-40B4-BE49-F238E27FC236}">
                <a16:creationId xmlns:a16="http://schemas.microsoft.com/office/drawing/2014/main" id="{7445A50E-8117-D0EC-3D23-909FD32ED57E}"/>
              </a:ext>
            </a:extLst>
          </p:cNvPr>
          <p:cNvGrpSpPr/>
          <p:nvPr/>
        </p:nvGrpSpPr>
        <p:grpSpPr>
          <a:xfrm>
            <a:off x="539653" y="2301869"/>
            <a:ext cx="1353027" cy="1965896"/>
            <a:chOff x="549707" y="2596414"/>
            <a:chExt cx="1353027" cy="1965896"/>
          </a:xfrm>
        </p:grpSpPr>
        <p:sp>
          <p:nvSpPr>
            <p:cNvPr id="9" name="Rectangle 8">
              <a:extLst>
                <a:ext uri="{FF2B5EF4-FFF2-40B4-BE49-F238E27FC236}">
                  <a16:creationId xmlns:a16="http://schemas.microsoft.com/office/drawing/2014/main" id="{01C9C4AC-041C-1D18-0989-EEE395E909B8}"/>
                </a:ext>
              </a:extLst>
            </p:cNvPr>
            <p:cNvSpPr/>
            <p:nvPr/>
          </p:nvSpPr>
          <p:spPr>
            <a:xfrm>
              <a:off x="769139" y="3320713"/>
              <a:ext cx="914400" cy="3808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pPr>
              <a:r>
                <a:rPr lang="en-US" sz="1400" dirty="0"/>
                <a:t>Model</a:t>
              </a:r>
            </a:p>
          </p:txBody>
        </p:sp>
        <p:sp>
          <p:nvSpPr>
            <p:cNvPr id="10" name="TextBox 9">
              <a:extLst>
                <a:ext uri="{FF2B5EF4-FFF2-40B4-BE49-F238E27FC236}">
                  <a16:creationId xmlns:a16="http://schemas.microsoft.com/office/drawing/2014/main" id="{14987CEE-5DBC-D08B-AB56-363BACF07ED3}"/>
                </a:ext>
              </a:extLst>
            </p:cNvPr>
            <p:cNvSpPr txBox="1"/>
            <p:nvPr/>
          </p:nvSpPr>
          <p:spPr>
            <a:xfrm>
              <a:off x="549707" y="2596414"/>
              <a:ext cx="1353027" cy="225062"/>
            </a:xfrm>
            <a:prstGeom prst="rect">
              <a:avLst/>
            </a:prstGeom>
            <a:noFill/>
          </p:spPr>
          <p:txBody>
            <a:bodyPr wrap="square" lIns="0" tIns="0" rIns="0" bIns="0" rtlCol="0" anchor="ctr">
              <a:spAutoFit/>
            </a:bodyPr>
            <a:lstStyle/>
            <a:p>
              <a:pPr algn="ctr">
                <a:lnSpc>
                  <a:spcPct val="114000"/>
                </a:lnSpc>
              </a:pPr>
              <a:r>
                <a:rPr lang="en-US" sz="1400" dirty="0">
                  <a:latin typeface="+mn-lt"/>
                </a:rPr>
                <a:t>Input Image</a:t>
              </a:r>
            </a:p>
          </p:txBody>
        </p:sp>
        <p:sp>
          <p:nvSpPr>
            <p:cNvPr id="11" name="TextBox 10">
              <a:extLst>
                <a:ext uri="{FF2B5EF4-FFF2-40B4-BE49-F238E27FC236}">
                  <a16:creationId xmlns:a16="http://schemas.microsoft.com/office/drawing/2014/main" id="{636B09EF-8BB7-B242-F7EB-4433DFFFA482}"/>
                </a:ext>
              </a:extLst>
            </p:cNvPr>
            <p:cNvSpPr txBox="1"/>
            <p:nvPr/>
          </p:nvSpPr>
          <p:spPr>
            <a:xfrm>
              <a:off x="740656" y="4337248"/>
              <a:ext cx="971133" cy="225062"/>
            </a:xfrm>
            <a:prstGeom prst="rect">
              <a:avLst/>
            </a:prstGeom>
            <a:noFill/>
          </p:spPr>
          <p:txBody>
            <a:bodyPr wrap="square" lIns="0" tIns="0" rIns="0" bIns="0" rtlCol="0" anchor="ctr">
              <a:spAutoFit/>
            </a:bodyPr>
            <a:lstStyle/>
            <a:p>
              <a:pPr algn="ctr">
                <a:lnSpc>
                  <a:spcPct val="114000"/>
                </a:lnSpc>
              </a:pPr>
              <a:r>
                <a:rPr lang="en-US" sz="1400" dirty="0">
                  <a:latin typeface="+mn-lt"/>
                </a:rPr>
                <a:t>Predictions</a:t>
              </a:r>
            </a:p>
          </p:txBody>
        </p:sp>
        <p:cxnSp>
          <p:nvCxnSpPr>
            <p:cNvPr id="41" name="Straight Arrow Connector 40">
              <a:extLst>
                <a:ext uri="{FF2B5EF4-FFF2-40B4-BE49-F238E27FC236}">
                  <a16:creationId xmlns:a16="http://schemas.microsoft.com/office/drawing/2014/main" id="{4BE515DF-D510-E8A0-DF9A-6956009985BE}"/>
                </a:ext>
              </a:extLst>
            </p:cNvPr>
            <p:cNvCxnSpPr>
              <a:cxnSpLocks/>
              <a:stCxn id="10" idx="2"/>
              <a:endCxn id="9" idx="0"/>
            </p:cNvCxnSpPr>
            <p:nvPr/>
          </p:nvCxnSpPr>
          <p:spPr>
            <a:xfrm>
              <a:off x="1226221" y="2821476"/>
              <a:ext cx="118" cy="499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AE7A71F-BA69-BC11-4CF4-BA797245FA90}"/>
                </a:ext>
              </a:extLst>
            </p:cNvPr>
            <p:cNvCxnSpPr>
              <a:cxnSpLocks/>
              <a:stCxn id="9" idx="2"/>
              <a:endCxn id="11" idx="0"/>
            </p:cNvCxnSpPr>
            <p:nvPr/>
          </p:nvCxnSpPr>
          <p:spPr>
            <a:xfrm flipH="1">
              <a:off x="1226223" y="3701523"/>
              <a:ext cx="116" cy="635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2FFF1353-FC41-A513-B46F-EAF23C947FD0}"/>
              </a:ext>
            </a:extLst>
          </p:cNvPr>
          <p:cNvGrpSpPr/>
          <p:nvPr/>
        </p:nvGrpSpPr>
        <p:grpSpPr>
          <a:xfrm>
            <a:off x="2437536" y="2229719"/>
            <a:ext cx="3185789" cy="2154136"/>
            <a:chOff x="2462443" y="2541299"/>
            <a:chExt cx="3185789" cy="2154136"/>
          </a:xfrm>
        </p:grpSpPr>
        <p:sp>
          <p:nvSpPr>
            <p:cNvPr id="45" name="TextBox 44">
              <a:extLst>
                <a:ext uri="{FF2B5EF4-FFF2-40B4-BE49-F238E27FC236}">
                  <a16:creationId xmlns:a16="http://schemas.microsoft.com/office/drawing/2014/main" id="{A4699629-20E0-69E5-40CD-E595B4B40079}"/>
                </a:ext>
              </a:extLst>
            </p:cNvPr>
            <p:cNvSpPr txBox="1"/>
            <p:nvPr/>
          </p:nvSpPr>
          <p:spPr>
            <a:xfrm>
              <a:off x="2462443" y="2541299"/>
              <a:ext cx="1353026" cy="225062"/>
            </a:xfrm>
            <a:prstGeom prst="rect">
              <a:avLst/>
            </a:prstGeom>
            <a:noFill/>
          </p:spPr>
          <p:txBody>
            <a:bodyPr wrap="square" lIns="0" tIns="0" rIns="0" bIns="0" rtlCol="0" anchor="ctr">
              <a:spAutoFit/>
            </a:bodyPr>
            <a:lstStyle/>
            <a:p>
              <a:pPr algn="ctr">
                <a:lnSpc>
                  <a:spcPct val="114000"/>
                </a:lnSpc>
              </a:pPr>
              <a:r>
                <a:rPr lang="en-US" sz="1400" dirty="0">
                  <a:latin typeface="+mn-lt"/>
                </a:rPr>
                <a:t>Input Image</a:t>
              </a:r>
            </a:p>
          </p:txBody>
        </p:sp>
        <p:sp>
          <p:nvSpPr>
            <p:cNvPr id="35" name="Rectangle 34">
              <a:extLst>
                <a:ext uri="{FF2B5EF4-FFF2-40B4-BE49-F238E27FC236}">
                  <a16:creationId xmlns:a16="http://schemas.microsoft.com/office/drawing/2014/main" id="{A10BDE01-0224-7A08-632A-8BB23BD1DE7B}"/>
                </a:ext>
              </a:extLst>
            </p:cNvPr>
            <p:cNvSpPr/>
            <p:nvPr/>
          </p:nvSpPr>
          <p:spPr>
            <a:xfrm>
              <a:off x="4216401" y="3367372"/>
              <a:ext cx="914400" cy="3808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pPr>
              <a:r>
                <a:rPr lang="en-US" sz="1400" dirty="0"/>
                <a:t>RPN</a:t>
              </a:r>
            </a:p>
          </p:txBody>
        </p:sp>
        <p:sp>
          <p:nvSpPr>
            <p:cNvPr id="44" name="Rectangle 43">
              <a:extLst>
                <a:ext uri="{FF2B5EF4-FFF2-40B4-BE49-F238E27FC236}">
                  <a16:creationId xmlns:a16="http://schemas.microsoft.com/office/drawing/2014/main" id="{FBFC46E3-2724-9F46-9577-23C27F63F3BA}"/>
                </a:ext>
              </a:extLst>
            </p:cNvPr>
            <p:cNvSpPr/>
            <p:nvPr/>
          </p:nvSpPr>
          <p:spPr>
            <a:xfrm>
              <a:off x="2681755" y="3022748"/>
              <a:ext cx="914400" cy="3808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pPr>
              <a:r>
                <a:rPr lang="en-US" sz="1400" dirty="0"/>
                <a:t>Model</a:t>
              </a:r>
            </a:p>
          </p:txBody>
        </p:sp>
        <p:sp>
          <p:nvSpPr>
            <p:cNvPr id="46" name="TextBox 45">
              <a:extLst>
                <a:ext uri="{FF2B5EF4-FFF2-40B4-BE49-F238E27FC236}">
                  <a16:creationId xmlns:a16="http://schemas.microsoft.com/office/drawing/2014/main" id="{022A7C97-8B2E-4846-D11C-915C40B7EF8D}"/>
                </a:ext>
              </a:extLst>
            </p:cNvPr>
            <p:cNvSpPr txBox="1"/>
            <p:nvPr/>
          </p:nvSpPr>
          <p:spPr>
            <a:xfrm>
              <a:off x="2592244" y="3829530"/>
              <a:ext cx="1093425" cy="225062"/>
            </a:xfrm>
            <a:prstGeom prst="rect">
              <a:avLst/>
            </a:prstGeom>
            <a:noFill/>
          </p:spPr>
          <p:txBody>
            <a:bodyPr wrap="square" lIns="0" tIns="0" rIns="0" bIns="0" rtlCol="0" anchor="ctr">
              <a:spAutoFit/>
            </a:bodyPr>
            <a:lstStyle/>
            <a:p>
              <a:pPr algn="ctr">
                <a:lnSpc>
                  <a:spcPct val="114000"/>
                </a:lnSpc>
              </a:pPr>
              <a:r>
                <a:rPr lang="en-US" sz="1400" dirty="0">
                  <a:latin typeface="+mn-lt"/>
                </a:rPr>
                <a:t>Feature Map</a:t>
              </a:r>
            </a:p>
          </p:txBody>
        </p:sp>
        <p:cxnSp>
          <p:nvCxnSpPr>
            <p:cNvPr id="47" name="Straight Arrow Connector 46">
              <a:extLst>
                <a:ext uri="{FF2B5EF4-FFF2-40B4-BE49-F238E27FC236}">
                  <a16:creationId xmlns:a16="http://schemas.microsoft.com/office/drawing/2014/main" id="{31C629F3-1E9A-FE81-D34F-C72E521266B1}"/>
                </a:ext>
              </a:extLst>
            </p:cNvPr>
            <p:cNvCxnSpPr>
              <a:cxnSpLocks/>
              <a:stCxn id="45" idx="2"/>
              <a:endCxn id="44" idx="0"/>
            </p:cNvCxnSpPr>
            <p:nvPr/>
          </p:nvCxnSpPr>
          <p:spPr>
            <a:xfrm flipH="1">
              <a:off x="3138955" y="2766361"/>
              <a:ext cx="1" cy="256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65CF865-C8B0-0E77-1DC7-649CF66BC1A7}"/>
                </a:ext>
              </a:extLst>
            </p:cNvPr>
            <p:cNvCxnSpPr>
              <a:cxnSpLocks/>
              <a:stCxn id="44" idx="2"/>
              <a:endCxn id="46" idx="0"/>
            </p:cNvCxnSpPr>
            <p:nvPr/>
          </p:nvCxnSpPr>
          <p:spPr>
            <a:xfrm>
              <a:off x="3138955" y="3403558"/>
              <a:ext cx="2" cy="425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048831EB-1742-DAFC-DDF3-65A382014398}"/>
                </a:ext>
              </a:extLst>
            </p:cNvPr>
            <p:cNvCxnSpPr>
              <a:stCxn id="44" idx="2"/>
              <a:endCxn id="35" idx="1"/>
            </p:cNvCxnSpPr>
            <p:nvPr/>
          </p:nvCxnSpPr>
          <p:spPr>
            <a:xfrm rot="16200000" flipH="1">
              <a:off x="3600569" y="2941944"/>
              <a:ext cx="154219" cy="107744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2336F428-7D16-48C6-9A41-7D6512E28C92}"/>
                </a:ext>
              </a:extLst>
            </p:cNvPr>
            <p:cNvCxnSpPr>
              <a:stCxn id="35" idx="2"/>
              <a:endCxn id="46" idx="3"/>
            </p:cNvCxnSpPr>
            <p:nvPr/>
          </p:nvCxnSpPr>
          <p:spPr>
            <a:xfrm rot="5400000">
              <a:off x="4082696" y="3351155"/>
              <a:ext cx="193879" cy="9879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32555013-C09E-4938-8E59-6C752C49982A}"/>
                </a:ext>
              </a:extLst>
            </p:cNvPr>
            <p:cNvSpPr txBox="1"/>
            <p:nvPr/>
          </p:nvSpPr>
          <p:spPr>
            <a:xfrm>
              <a:off x="4851539" y="3864244"/>
              <a:ext cx="796693" cy="225062"/>
            </a:xfrm>
            <a:prstGeom prst="rect">
              <a:avLst/>
            </a:prstGeom>
            <a:noFill/>
          </p:spPr>
          <p:txBody>
            <a:bodyPr wrap="none" lIns="0" tIns="0" rIns="0" bIns="0" rtlCol="0">
              <a:spAutoFit/>
            </a:bodyPr>
            <a:lstStyle/>
            <a:p>
              <a:pPr>
                <a:lnSpc>
                  <a:spcPct val="114000"/>
                </a:lnSpc>
              </a:pPr>
              <a:r>
                <a:rPr lang="en-US" sz="1400" dirty="0">
                  <a:latin typeface="+mn-lt"/>
                </a:rPr>
                <a:t>Proposals</a:t>
              </a:r>
            </a:p>
          </p:txBody>
        </p:sp>
        <p:sp>
          <p:nvSpPr>
            <p:cNvPr id="89" name="Rectangle 88">
              <a:extLst>
                <a:ext uri="{FF2B5EF4-FFF2-40B4-BE49-F238E27FC236}">
                  <a16:creationId xmlns:a16="http://schemas.microsoft.com/office/drawing/2014/main" id="{612A83D3-5C00-DC08-539B-4129122C7D42}"/>
                </a:ext>
              </a:extLst>
            </p:cNvPr>
            <p:cNvSpPr/>
            <p:nvPr/>
          </p:nvSpPr>
          <p:spPr>
            <a:xfrm>
              <a:off x="2636999" y="4314625"/>
              <a:ext cx="1003913" cy="3808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pPr>
              <a:r>
                <a:rPr lang="en-US" sz="1400" dirty="0"/>
                <a:t>Det Head</a:t>
              </a:r>
            </a:p>
          </p:txBody>
        </p:sp>
        <p:cxnSp>
          <p:nvCxnSpPr>
            <p:cNvPr id="91" name="Straight Arrow Connector 90">
              <a:extLst>
                <a:ext uri="{FF2B5EF4-FFF2-40B4-BE49-F238E27FC236}">
                  <a16:creationId xmlns:a16="http://schemas.microsoft.com/office/drawing/2014/main" id="{C39EC864-DBC7-B80F-A21A-99E6CD042247}"/>
                </a:ext>
              </a:extLst>
            </p:cNvPr>
            <p:cNvCxnSpPr>
              <a:stCxn id="46" idx="2"/>
              <a:endCxn id="89" idx="0"/>
            </p:cNvCxnSpPr>
            <p:nvPr/>
          </p:nvCxnSpPr>
          <p:spPr>
            <a:xfrm flipH="1">
              <a:off x="3138956" y="4054592"/>
              <a:ext cx="1" cy="260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E5952B3-5791-1F22-A0DA-F953DFA51C55}"/>
                </a:ext>
              </a:extLst>
            </p:cNvPr>
            <p:cNvCxnSpPr>
              <a:cxnSpLocks/>
              <a:stCxn id="89" idx="3"/>
              <a:endCxn id="101" idx="1"/>
            </p:cNvCxnSpPr>
            <p:nvPr/>
          </p:nvCxnSpPr>
          <p:spPr>
            <a:xfrm>
              <a:off x="3640912" y="4505030"/>
              <a:ext cx="575489" cy="5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8986A72B-B683-65E4-3110-341DAC2A778A}"/>
                </a:ext>
              </a:extLst>
            </p:cNvPr>
            <p:cNvSpPr txBox="1"/>
            <p:nvPr/>
          </p:nvSpPr>
          <p:spPr>
            <a:xfrm>
              <a:off x="4216401" y="4397620"/>
              <a:ext cx="1093425" cy="225062"/>
            </a:xfrm>
            <a:prstGeom prst="rect">
              <a:avLst/>
            </a:prstGeom>
            <a:noFill/>
          </p:spPr>
          <p:txBody>
            <a:bodyPr wrap="square" lIns="0" tIns="0" rIns="0" bIns="0" rtlCol="0" anchor="ctr">
              <a:spAutoFit/>
            </a:bodyPr>
            <a:lstStyle/>
            <a:p>
              <a:pPr algn="ctr">
                <a:lnSpc>
                  <a:spcPct val="114000"/>
                </a:lnSpc>
              </a:pPr>
              <a:r>
                <a:rPr lang="en-US" sz="1400" dirty="0">
                  <a:latin typeface="+mn-lt"/>
                </a:rPr>
                <a:t>Predictions</a:t>
              </a:r>
            </a:p>
          </p:txBody>
        </p:sp>
      </p:grpSp>
      <p:cxnSp>
        <p:nvCxnSpPr>
          <p:cNvPr id="107" name="Straight Connector 106">
            <a:extLst>
              <a:ext uri="{FF2B5EF4-FFF2-40B4-BE49-F238E27FC236}">
                <a16:creationId xmlns:a16="http://schemas.microsoft.com/office/drawing/2014/main" id="{CAFD85AE-3D77-5207-D80D-9AD2EBDCC87C}"/>
              </a:ext>
            </a:extLst>
          </p:cNvPr>
          <p:cNvCxnSpPr>
            <a:cxnSpLocks/>
          </p:cNvCxnSpPr>
          <p:nvPr/>
        </p:nvCxnSpPr>
        <p:spPr>
          <a:xfrm>
            <a:off x="2221773" y="1753949"/>
            <a:ext cx="0" cy="2599455"/>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0" name="Straight Connector 109">
            <a:extLst>
              <a:ext uri="{FF2B5EF4-FFF2-40B4-BE49-F238E27FC236}">
                <a16:creationId xmlns:a16="http://schemas.microsoft.com/office/drawing/2014/main" id="{1670B7F3-68BA-B6DA-8088-3803DF9462AE}"/>
              </a:ext>
            </a:extLst>
          </p:cNvPr>
          <p:cNvCxnSpPr>
            <a:cxnSpLocks/>
          </p:cNvCxnSpPr>
          <p:nvPr/>
        </p:nvCxnSpPr>
        <p:spPr>
          <a:xfrm>
            <a:off x="5839088" y="1761798"/>
            <a:ext cx="0" cy="2599455"/>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1" name="TextBox 110">
            <a:extLst>
              <a:ext uri="{FF2B5EF4-FFF2-40B4-BE49-F238E27FC236}">
                <a16:creationId xmlns:a16="http://schemas.microsoft.com/office/drawing/2014/main" id="{7BB08409-70CE-B4C0-DE8D-1FD32D7BA682}"/>
              </a:ext>
            </a:extLst>
          </p:cNvPr>
          <p:cNvSpPr txBox="1"/>
          <p:nvPr/>
        </p:nvSpPr>
        <p:spPr>
          <a:xfrm>
            <a:off x="6250075" y="1807950"/>
            <a:ext cx="2522584" cy="1698542"/>
          </a:xfrm>
          <a:prstGeom prst="rect">
            <a:avLst/>
          </a:prstGeom>
          <a:noFill/>
        </p:spPr>
        <p:txBody>
          <a:bodyPr wrap="square" lIns="0" tIns="0" rIns="0" bIns="0" rtlCol="0">
            <a:spAutoFit/>
          </a:bodyPr>
          <a:lstStyle/>
          <a:p>
            <a:pPr>
              <a:lnSpc>
                <a:spcPct val="114000"/>
              </a:lnSpc>
            </a:pPr>
            <a:r>
              <a:rPr lang="en-US" sz="1400" dirty="0"/>
              <a:t>One-stage model</a:t>
            </a:r>
          </a:p>
          <a:p>
            <a:pPr marL="285750" indent="-285750">
              <a:lnSpc>
                <a:spcPct val="114000"/>
              </a:lnSpc>
              <a:buFont typeface="Arial" panose="020B0604020202020204" pitchFamily="34" charset="0"/>
              <a:buChar char="•"/>
            </a:pPr>
            <a:r>
              <a:rPr lang="en-US" sz="1400" dirty="0"/>
              <a:t>Faster </a:t>
            </a:r>
          </a:p>
          <a:p>
            <a:pPr marL="285750" indent="-285750">
              <a:lnSpc>
                <a:spcPct val="114000"/>
              </a:lnSpc>
              <a:buFont typeface="Arial" panose="020B0604020202020204" pitchFamily="34" charset="0"/>
              <a:buChar char="•"/>
            </a:pPr>
            <a:r>
              <a:rPr lang="en-US" sz="1400" dirty="0"/>
              <a:t>Less precise</a:t>
            </a:r>
          </a:p>
          <a:p>
            <a:pPr marL="285750" indent="-285750">
              <a:lnSpc>
                <a:spcPct val="114000"/>
              </a:lnSpc>
              <a:buFontTx/>
              <a:buChar char="-"/>
            </a:pPr>
            <a:endParaRPr lang="en-US" sz="1400" dirty="0"/>
          </a:p>
          <a:p>
            <a:pPr>
              <a:lnSpc>
                <a:spcPct val="114000"/>
              </a:lnSpc>
            </a:pPr>
            <a:r>
              <a:rPr lang="en-US" sz="1400" dirty="0"/>
              <a:t>Two-stage model</a:t>
            </a:r>
          </a:p>
          <a:p>
            <a:pPr marL="285750" indent="-285750">
              <a:lnSpc>
                <a:spcPct val="114000"/>
              </a:lnSpc>
              <a:buFont typeface="Arial" panose="020B0604020202020204" pitchFamily="34" charset="0"/>
              <a:buChar char="•"/>
            </a:pPr>
            <a:r>
              <a:rPr lang="en-US" sz="1400" dirty="0"/>
              <a:t>Slower </a:t>
            </a:r>
          </a:p>
          <a:p>
            <a:pPr marL="285750" indent="-285750">
              <a:lnSpc>
                <a:spcPct val="114000"/>
              </a:lnSpc>
              <a:buFont typeface="Arial" panose="020B0604020202020204" pitchFamily="34" charset="0"/>
              <a:buChar char="•"/>
            </a:pPr>
            <a:r>
              <a:rPr lang="en-US" sz="1400" dirty="0"/>
              <a:t>More precise</a:t>
            </a:r>
          </a:p>
        </p:txBody>
      </p:sp>
      <p:sp>
        <p:nvSpPr>
          <p:cNvPr id="112" name="TextBox 111">
            <a:extLst>
              <a:ext uri="{FF2B5EF4-FFF2-40B4-BE49-F238E27FC236}">
                <a16:creationId xmlns:a16="http://schemas.microsoft.com/office/drawing/2014/main" id="{FFD83CA9-18E2-C9BF-B94D-ECC240EE25AC}"/>
              </a:ext>
            </a:extLst>
          </p:cNvPr>
          <p:cNvSpPr txBox="1"/>
          <p:nvPr/>
        </p:nvSpPr>
        <p:spPr>
          <a:xfrm flipH="1">
            <a:off x="6243344" y="4043757"/>
            <a:ext cx="2529315" cy="353045"/>
          </a:xfrm>
          <a:prstGeom prst="rect">
            <a:avLst/>
          </a:prstGeom>
          <a:noFill/>
        </p:spPr>
        <p:txBody>
          <a:bodyPr wrap="square" lIns="0" tIns="0" rIns="0" bIns="0" rtlCol="0">
            <a:spAutoFit/>
          </a:bodyPr>
          <a:lstStyle/>
          <a:p>
            <a:pPr>
              <a:lnSpc>
                <a:spcPct val="114000"/>
              </a:lnSpc>
            </a:pPr>
            <a:r>
              <a:rPr lang="en-US" sz="1050" dirty="0">
                <a:latin typeface="+mn-lt"/>
              </a:rPr>
              <a:t>RPN: Region Proposal Network</a:t>
            </a:r>
          </a:p>
          <a:p>
            <a:pPr>
              <a:lnSpc>
                <a:spcPct val="114000"/>
              </a:lnSpc>
            </a:pPr>
            <a:r>
              <a:rPr lang="en-US" sz="1050" dirty="0">
                <a:latin typeface="+mn-lt"/>
              </a:rPr>
              <a:t>Det Head: final conv block for refinement</a:t>
            </a:r>
          </a:p>
        </p:txBody>
      </p:sp>
    </p:spTree>
    <p:extLst>
      <p:ext uri="{BB962C8B-B14F-4D97-AF65-F5344CB8AC3E}">
        <p14:creationId xmlns:p14="http://schemas.microsoft.com/office/powerpoint/2010/main" val="2669784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391C8-F2F0-A3A5-9CC3-480E33EECA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9A71DC-282F-6BBD-9F47-FAC0AF2A1B71}"/>
              </a:ext>
            </a:extLst>
          </p:cNvPr>
          <p:cNvSpPr>
            <a:spLocks noGrp="1"/>
          </p:cNvSpPr>
          <p:nvPr>
            <p:ph type="title"/>
          </p:nvPr>
        </p:nvSpPr>
        <p:spPr>
          <a:xfrm>
            <a:off x="311162" y="2202417"/>
            <a:ext cx="8508999" cy="738664"/>
          </a:xfrm>
        </p:spPr>
        <p:txBody>
          <a:bodyPr anchor="ctr"/>
          <a:lstStyle/>
          <a:p>
            <a:pPr algn="ctr">
              <a:lnSpc>
                <a:spcPct val="100000"/>
              </a:lnSpc>
            </a:pPr>
            <a:r>
              <a:rPr lang="en-US" sz="4800" dirty="0"/>
              <a:t>VLM/VLA Examples</a:t>
            </a:r>
          </a:p>
        </p:txBody>
      </p:sp>
      <p:sp>
        <p:nvSpPr>
          <p:cNvPr id="4" name="Slide Number Placeholder 3">
            <a:extLst>
              <a:ext uri="{FF2B5EF4-FFF2-40B4-BE49-F238E27FC236}">
                <a16:creationId xmlns:a16="http://schemas.microsoft.com/office/drawing/2014/main" id="{33C1A7F2-3EBA-45F6-341D-AA322A12F658}"/>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60</a:t>
            </a:fld>
            <a:endParaRPr lang="de-DE" dirty="0"/>
          </a:p>
        </p:txBody>
      </p:sp>
      <p:sp>
        <p:nvSpPr>
          <p:cNvPr id="5" name="Footer Placeholder 4">
            <a:extLst>
              <a:ext uri="{FF2B5EF4-FFF2-40B4-BE49-F238E27FC236}">
                <a16:creationId xmlns:a16="http://schemas.microsoft.com/office/drawing/2014/main" id="{5906E00C-D5C8-1F83-93CF-137B47057B1A}"/>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28790978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D99FC8-D590-E11D-072C-B366E53782FC}"/>
              </a:ext>
            </a:extLst>
          </p:cNvPr>
          <p:cNvSpPr>
            <a:spLocks noGrp="1"/>
          </p:cNvSpPr>
          <p:nvPr>
            <p:ph type="title"/>
          </p:nvPr>
        </p:nvSpPr>
        <p:spPr>
          <a:xfrm>
            <a:off x="319090" y="972000"/>
            <a:ext cx="8508999" cy="380810"/>
          </a:xfrm>
        </p:spPr>
        <p:txBody>
          <a:bodyPr/>
          <a:lstStyle/>
          <a:p>
            <a:r>
              <a:rPr lang="en-US" dirty="0"/>
              <a:t>VLM Example</a:t>
            </a:r>
          </a:p>
        </p:txBody>
      </p:sp>
      <p:sp>
        <p:nvSpPr>
          <p:cNvPr id="4" name="Slide Number Placeholder 3">
            <a:extLst>
              <a:ext uri="{FF2B5EF4-FFF2-40B4-BE49-F238E27FC236}">
                <a16:creationId xmlns:a16="http://schemas.microsoft.com/office/drawing/2014/main" id="{C3DD9BBD-18DD-8994-B410-023EF47DD24A}"/>
              </a:ext>
            </a:extLst>
          </p:cNvPr>
          <p:cNvSpPr>
            <a:spLocks noGrp="1"/>
          </p:cNvSpPr>
          <p:nvPr>
            <p:ph type="sldNum" sz="quarter" idx="11"/>
          </p:nvPr>
        </p:nvSpPr>
        <p:spPr/>
        <p:txBody>
          <a:bodyPr/>
          <a:lstStyle/>
          <a:p>
            <a:fld id="{CE58CB1E-F828-4F11-99E0-327109AF9DA4}" type="slidenum">
              <a:rPr lang="de-DE" smtClean="0"/>
              <a:pPr/>
              <a:t>61</a:t>
            </a:fld>
            <a:endParaRPr lang="de-DE" dirty="0"/>
          </a:p>
        </p:txBody>
      </p:sp>
      <p:sp>
        <p:nvSpPr>
          <p:cNvPr id="5" name="Footer Placeholder 4">
            <a:extLst>
              <a:ext uri="{FF2B5EF4-FFF2-40B4-BE49-F238E27FC236}">
                <a16:creationId xmlns:a16="http://schemas.microsoft.com/office/drawing/2014/main" id="{74ECB36A-D054-BEB7-B69C-551496B313A0}"/>
              </a:ext>
            </a:extLst>
          </p:cNvPr>
          <p:cNvSpPr>
            <a:spLocks noGrp="1"/>
          </p:cNvSpPr>
          <p:nvPr>
            <p:ph type="ftr" sz="quarter" idx="12"/>
          </p:nvPr>
        </p:nvSpPr>
        <p:spPr/>
        <p:txBody>
          <a:bodyPr/>
          <a:lstStyle/>
          <a:p>
            <a:r>
              <a:rPr lang="en-US" noProof="0"/>
              <a:t>Krittin Chaowakarn | Bachelor’s Thesis</a:t>
            </a:r>
            <a:endParaRPr lang="en-US" noProof="0" dirty="0"/>
          </a:p>
        </p:txBody>
      </p:sp>
      <p:sp>
        <p:nvSpPr>
          <p:cNvPr id="7" name="TextBox 6">
            <a:extLst>
              <a:ext uri="{FF2B5EF4-FFF2-40B4-BE49-F238E27FC236}">
                <a16:creationId xmlns:a16="http://schemas.microsoft.com/office/drawing/2014/main" id="{4522DCC1-C18F-BDB1-DD0F-6D6EE2A4BFF2}"/>
              </a:ext>
            </a:extLst>
          </p:cNvPr>
          <p:cNvSpPr txBox="1"/>
          <p:nvPr/>
        </p:nvSpPr>
        <p:spPr>
          <a:xfrm>
            <a:off x="3627029" y="4443494"/>
            <a:ext cx="2138406" cy="225062"/>
          </a:xfrm>
          <a:prstGeom prst="rect">
            <a:avLst/>
          </a:prstGeom>
          <a:noFill/>
        </p:spPr>
        <p:txBody>
          <a:bodyPr wrap="none" lIns="0" tIns="0" rIns="0" bIns="0" rtlCol="0">
            <a:spAutoFit/>
          </a:bodyPr>
          <a:lstStyle/>
          <a:p>
            <a:pPr>
              <a:lnSpc>
                <a:spcPct val="114000"/>
              </a:lnSpc>
            </a:pPr>
            <a:r>
              <a:rPr lang="en-US" sz="1400" dirty="0"/>
              <a:t>VLM-Auto [6] (Oct 2, 2024)</a:t>
            </a:r>
            <a:endParaRPr lang="en-US" sz="1400" dirty="0">
              <a:latin typeface="+mn-lt"/>
            </a:endParaRPr>
          </a:p>
        </p:txBody>
      </p:sp>
      <p:pic>
        <p:nvPicPr>
          <p:cNvPr id="11" name="Content Placeholder 10">
            <a:extLst>
              <a:ext uri="{FF2B5EF4-FFF2-40B4-BE49-F238E27FC236}">
                <a16:creationId xmlns:a16="http://schemas.microsoft.com/office/drawing/2014/main" id="{76E17673-6A55-5449-EAB1-4ABA4E1AC1F0}"/>
              </a:ext>
            </a:extLst>
          </p:cNvPr>
          <p:cNvPicPr>
            <a:picLocks noGrp="1" noChangeAspect="1"/>
          </p:cNvPicPr>
          <p:nvPr>
            <p:ph idx="1"/>
          </p:nvPr>
        </p:nvPicPr>
        <p:blipFill>
          <a:blip r:embed="rId2"/>
          <a:stretch>
            <a:fillRect/>
          </a:stretch>
        </p:blipFill>
        <p:spPr>
          <a:xfrm>
            <a:off x="3067131" y="1537982"/>
            <a:ext cx="3009738" cy="2720340"/>
          </a:xfrm>
          <a:prstGeom prst="rect">
            <a:avLst/>
          </a:prstGeom>
          <a:noFill/>
          <a:ln w="9525">
            <a:noFill/>
            <a:miter lim="800000"/>
            <a:headEnd/>
            <a:tailEnd/>
          </a:ln>
        </p:spPr>
      </p:pic>
    </p:spTree>
    <p:extLst>
      <p:ext uri="{BB962C8B-B14F-4D97-AF65-F5344CB8AC3E}">
        <p14:creationId xmlns:p14="http://schemas.microsoft.com/office/powerpoint/2010/main" val="34362917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EE47B-BFF6-5B2A-4F29-ED2E6FE23A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F73A7A-7961-6691-C675-7E6EA742F9E9}"/>
              </a:ext>
            </a:extLst>
          </p:cNvPr>
          <p:cNvSpPr>
            <a:spLocks noGrp="1"/>
          </p:cNvSpPr>
          <p:nvPr>
            <p:ph type="title"/>
          </p:nvPr>
        </p:nvSpPr>
        <p:spPr>
          <a:xfrm>
            <a:off x="319090" y="972000"/>
            <a:ext cx="8508999" cy="380810"/>
          </a:xfrm>
        </p:spPr>
        <p:txBody>
          <a:bodyPr/>
          <a:lstStyle/>
          <a:p>
            <a:r>
              <a:rPr lang="en-US" dirty="0"/>
              <a:t>VLA Example</a:t>
            </a:r>
          </a:p>
        </p:txBody>
      </p:sp>
      <p:sp>
        <p:nvSpPr>
          <p:cNvPr id="4" name="Slide Number Placeholder 3">
            <a:extLst>
              <a:ext uri="{FF2B5EF4-FFF2-40B4-BE49-F238E27FC236}">
                <a16:creationId xmlns:a16="http://schemas.microsoft.com/office/drawing/2014/main" id="{3F546181-0DB5-E226-750A-AB0E10C27CD5}"/>
              </a:ext>
            </a:extLst>
          </p:cNvPr>
          <p:cNvSpPr>
            <a:spLocks noGrp="1"/>
          </p:cNvSpPr>
          <p:nvPr>
            <p:ph type="sldNum" sz="quarter" idx="11"/>
          </p:nvPr>
        </p:nvSpPr>
        <p:spPr/>
        <p:txBody>
          <a:bodyPr/>
          <a:lstStyle/>
          <a:p>
            <a:fld id="{CE58CB1E-F828-4F11-99E0-327109AF9DA4}" type="slidenum">
              <a:rPr lang="de-DE" smtClean="0"/>
              <a:pPr/>
              <a:t>62</a:t>
            </a:fld>
            <a:endParaRPr lang="de-DE" dirty="0"/>
          </a:p>
        </p:txBody>
      </p:sp>
      <p:sp>
        <p:nvSpPr>
          <p:cNvPr id="5" name="Footer Placeholder 4">
            <a:extLst>
              <a:ext uri="{FF2B5EF4-FFF2-40B4-BE49-F238E27FC236}">
                <a16:creationId xmlns:a16="http://schemas.microsoft.com/office/drawing/2014/main" id="{8DA9C8F9-9783-61D5-0D55-60BE9E437C5E}"/>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6" name="Content Placeholder 5">
            <a:extLst>
              <a:ext uri="{FF2B5EF4-FFF2-40B4-BE49-F238E27FC236}">
                <a16:creationId xmlns:a16="http://schemas.microsoft.com/office/drawing/2014/main" id="{2E5E5442-AEE8-7E74-DC3B-537297031F8F}"/>
              </a:ext>
            </a:extLst>
          </p:cNvPr>
          <p:cNvPicPr>
            <a:picLocks noGrp="1" noChangeAspect="1"/>
          </p:cNvPicPr>
          <p:nvPr>
            <p:ph idx="1"/>
          </p:nvPr>
        </p:nvPicPr>
        <p:blipFill>
          <a:blip r:embed="rId2"/>
          <a:stretch>
            <a:fillRect/>
          </a:stretch>
        </p:blipFill>
        <p:spPr>
          <a:xfrm>
            <a:off x="2240193" y="1510365"/>
            <a:ext cx="4663613" cy="2749215"/>
          </a:xfrm>
          <a:prstGeom prst="rect">
            <a:avLst/>
          </a:prstGeom>
        </p:spPr>
      </p:pic>
      <p:sp>
        <p:nvSpPr>
          <p:cNvPr id="7" name="TextBox 6">
            <a:extLst>
              <a:ext uri="{FF2B5EF4-FFF2-40B4-BE49-F238E27FC236}">
                <a16:creationId xmlns:a16="http://schemas.microsoft.com/office/drawing/2014/main" id="{3DD09552-9470-F771-4E0A-77013F1F08C2}"/>
              </a:ext>
            </a:extLst>
          </p:cNvPr>
          <p:cNvSpPr txBox="1"/>
          <p:nvPr/>
        </p:nvSpPr>
        <p:spPr>
          <a:xfrm>
            <a:off x="3621546" y="4444751"/>
            <a:ext cx="2149371" cy="225062"/>
          </a:xfrm>
          <a:prstGeom prst="rect">
            <a:avLst/>
          </a:prstGeom>
          <a:noFill/>
        </p:spPr>
        <p:txBody>
          <a:bodyPr wrap="none" lIns="0" tIns="0" rIns="0" bIns="0" rtlCol="0">
            <a:spAutoFit/>
          </a:bodyPr>
          <a:lstStyle/>
          <a:p>
            <a:pPr>
              <a:lnSpc>
                <a:spcPct val="114000"/>
              </a:lnSpc>
            </a:pPr>
            <a:r>
              <a:rPr lang="en-US" sz="1400" dirty="0" err="1"/>
              <a:t>AutoVLA</a:t>
            </a:r>
            <a:r>
              <a:rPr lang="en-US" sz="1400" dirty="0"/>
              <a:t> [7] (Jun 16, 2025)</a:t>
            </a:r>
            <a:endParaRPr lang="en-US" sz="1400" dirty="0">
              <a:latin typeface="+mn-lt"/>
            </a:endParaRPr>
          </a:p>
        </p:txBody>
      </p:sp>
    </p:spTree>
    <p:extLst>
      <p:ext uri="{BB962C8B-B14F-4D97-AF65-F5344CB8AC3E}">
        <p14:creationId xmlns:p14="http://schemas.microsoft.com/office/powerpoint/2010/main" val="2335867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589A48-5528-F4CA-4B25-18D9C88E03EE}"/>
              </a:ext>
            </a:extLst>
          </p:cNvPr>
          <p:cNvSpPr>
            <a:spLocks noGrp="1"/>
          </p:cNvSpPr>
          <p:nvPr>
            <p:ph type="title"/>
          </p:nvPr>
        </p:nvSpPr>
        <p:spPr>
          <a:xfrm>
            <a:off x="319090" y="972000"/>
            <a:ext cx="8508999" cy="380810"/>
          </a:xfrm>
        </p:spPr>
        <p:txBody>
          <a:bodyPr/>
          <a:lstStyle/>
          <a:p>
            <a:r>
              <a:rPr lang="en-US" dirty="0"/>
              <a:t>You Only Look Once (YOLO) Models</a:t>
            </a:r>
          </a:p>
        </p:txBody>
      </p:sp>
      <p:sp>
        <p:nvSpPr>
          <p:cNvPr id="4" name="Slide Number Placeholder 3">
            <a:extLst>
              <a:ext uri="{FF2B5EF4-FFF2-40B4-BE49-F238E27FC236}">
                <a16:creationId xmlns:a16="http://schemas.microsoft.com/office/drawing/2014/main" id="{6FA022FD-044C-0B80-F390-065C4CB42DB5}"/>
              </a:ext>
            </a:extLst>
          </p:cNvPr>
          <p:cNvSpPr>
            <a:spLocks noGrp="1"/>
          </p:cNvSpPr>
          <p:nvPr>
            <p:ph type="sldNum" sz="quarter" idx="11"/>
          </p:nvPr>
        </p:nvSpPr>
        <p:spPr/>
        <p:txBody>
          <a:bodyPr/>
          <a:lstStyle/>
          <a:p>
            <a:fld id="{CE58CB1E-F828-4F11-99E0-327109AF9DA4}" type="slidenum">
              <a:rPr lang="de-DE" smtClean="0"/>
              <a:pPr/>
              <a:t>7</a:t>
            </a:fld>
            <a:endParaRPr lang="de-DE" dirty="0"/>
          </a:p>
        </p:txBody>
      </p:sp>
      <p:sp>
        <p:nvSpPr>
          <p:cNvPr id="5" name="Footer Placeholder 4">
            <a:extLst>
              <a:ext uri="{FF2B5EF4-FFF2-40B4-BE49-F238E27FC236}">
                <a16:creationId xmlns:a16="http://schemas.microsoft.com/office/drawing/2014/main" id="{887A5FE1-9452-E6BB-87AB-71D20B624E4B}"/>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11" name="Picture 10" descr="A blue and black logo&#10;&#10;AI-generated content may be incorrect.">
            <a:extLst>
              <a:ext uri="{FF2B5EF4-FFF2-40B4-BE49-F238E27FC236}">
                <a16:creationId xmlns:a16="http://schemas.microsoft.com/office/drawing/2014/main" id="{088254D3-3F1F-09E8-461C-5CD5FB37DAE6}"/>
              </a:ext>
            </a:extLst>
          </p:cNvPr>
          <p:cNvPicPr>
            <a:picLocks noChangeAspect="1"/>
          </p:cNvPicPr>
          <p:nvPr/>
        </p:nvPicPr>
        <p:blipFill>
          <a:blip r:embed="rId3"/>
          <a:srcRect t="38717" b="38690"/>
          <a:stretch>
            <a:fillRect/>
          </a:stretch>
        </p:blipFill>
        <p:spPr>
          <a:xfrm>
            <a:off x="5332980" y="2779432"/>
            <a:ext cx="2872248" cy="648929"/>
          </a:xfrm>
          <a:prstGeom prst="rect">
            <a:avLst/>
          </a:prstGeom>
        </p:spPr>
      </p:pic>
      <p:sp>
        <p:nvSpPr>
          <p:cNvPr id="2" name="Content Placeholder 5">
            <a:extLst>
              <a:ext uri="{FF2B5EF4-FFF2-40B4-BE49-F238E27FC236}">
                <a16:creationId xmlns:a16="http://schemas.microsoft.com/office/drawing/2014/main" id="{EA362474-40B1-B8D9-1C3C-815E195C5BFA}"/>
              </a:ext>
            </a:extLst>
          </p:cNvPr>
          <p:cNvSpPr txBox="1">
            <a:spLocks/>
          </p:cNvSpPr>
          <p:nvPr/>
        </p:nvSpPr>
        <p:spPr>
          <a:xfrm>
            <a:off x="311162" y="1830360"/>
            <a:ext cx="4188333" cy="2547074"/>
          </a:xfrm>
          <a:prstGeom prst="rect">
            <a:avLst/>
          </a:prstGeom>
        </p:spPr>
        <p:txBody>
          <a:bodyPr/>
          <a:lst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YOLO is a series of real-time object detection systems, maintained by </a:t>
            </a:r>
            <a:r>
              <a:rPr lang="en-US" sz="1200" dirty="0" err="1"/>
              <a:t>Ultralytics</a:t>
            </a:r>
            <a:r>
              <a:rPr lang="en-US" sz="1200" dirty="0"/>
              <a:t> [2].</a:t>
            </a:r>
          </a:p>
          <a:p>
            <a:endParaRPr lang="en-US" sz="1200" dirty="0"/>
          </a:p>
          <a:p>
            <a:r>
              <a:rPr lang="en-US" sz="1200" dirty="0"/>
              <a:t>YOLO has 12 different versions:</a:t>
            </a:r>
          </a:p>
          <a:p>
            <a:endParaRPr lang="en-US" sz="1200" dirty="0"/>
          </a:p>
          <a:p>
            <a:pPr marL="342900" indent="-342900">
              <a:buAutoNum type="arabicPeriod"/>
            </a:pPr>
            <a:r>
              <a:rPr lang="en-US" sz="1200" dirty="0"/>
              <a:t>YOLOv1-v7 (2015-2022)</a:t>
            </a:r>
          </a:p>
          <a:p>
            <a:pPr marL="519113" lvl="1" indent="-342900"/>
            <a:r>
              <a:rPr lang="en-US" sz="1200" dirty="0"/>
              <a:t>Old</a:t>
            </a:r>
          </a:p>
          <a:p>
            <a:pPr marL="519113" lvl="1" indent="-342900"/>
            <a:r>
              <a:rPr lang="en-US" sz="1200" dirty="0"/>
              <a:t>Only object detection</a:t>
            </a:r>
          </a:p>
          <a:p>
            <a:pPr marL="342900" indent="-342900">
              <a:buAutoNum type="arabicPeriod"/>
            </a:pPr>
            <a:r>
              <a:rPr lang="en-US" sz="1200" dirty="0"/>
              <a:t>YOLOv8-v12 (2023-2025)</a:t>
            </a:r>
          </a:p>
          <a:p>
            <a:pPr marL="519113" lvl="1" indent="-342900">
              <a:buFont typeface="Arial" panose="020B0604020202020204" pitchFamily="34" charset="0"/>
              <a:buChar char="•"/>
            </a:pPr>
            <a:r>
              <a:rPr lang="en-US" sz="1200" dirty="0"/>
              <a:t>Modern</a:t>
            </a:r>
          </a:p>
          <a:p>
            <a:pPr marL="519113" lvl="1" indent="-342900">
              <a:buFont typeface="Arial" panose="020B0604020202020204" pitchFamily="34" charset="0"/>
              <a:buChar char="•"/>
            </a:pPr>
            <a:r>
              <a:rPr lang="en-US" sz="1200" dirty="0"/>
              <a:t>a full range of vision AI tasks</a:t>
            </a:r>
          </a:p>
          <a:p>
            <a:pPr marL="342900" indent="-342900">
              <a:buAutoNum type="arabicPeriod"/>
            </a:pPr>
            <a:endParaRPr lang="en-US" sz="1200" dirty="0"/>
          </a:p>
          <a:p>
            <a:r>
              <a:rPr lang="en-US" sz="1200" dirty="0"/>
              <a:t>We use only smallest model from each version to ensure a lightweight option.</a:t>
            </a:r>
          </a:p>
        </p:txBody>
      </p:sp>
    </p:spTree>
    <p:extLst>
      <p:ext uri="{BB962C8B-B14F-4D97-AF65-F5344CB8AC3E}">
        <p14:creationId xmlns:p14="http://schemas.microsoft.com/office/powerpoint/2010/main" val="1349199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DAE3-6D3C-7852-FDEB-860D26B6A1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2F1326-6131-6E7A-9685-79C1E5E1DCC3}"/>
              </a:ext>
            </a:extLst>
          </p:cNvPr>
          <p:cNvSpPr>
            <a:spLocks noGrp="1"/>
          </p:cNvSpPr>
          <p:nvPr>
            <p:ph type="title"/>
          </p:nvPr>
        </p:nvSpPr>
        <p:spPr>
          <a:xfrm>
            <a:off x="319090" y="972000"/>
            <a:ext cx="8508999" cy="380810"/>
          </a:xfrm>
        </p:spPr>
        <p:txBody>
          <a:bodyPr/>
          <a:lstStyle/>
          <a:p>
            <a:r>
              <a:rPr lang="en-US" dirty="0"/>
              <a:t>Pipeline and Frameworks </a:t>
            </a:r>
          </a:p>
        </p:txBody>
      </p:sp>
      <p:sp>
        <p:nvSpPr>
          <p:cNvPr id="4" name="Slide Number Placeholder 3">
            <a:extLst>
              <a:ext uri="{FF2B5EF4-FFF2-40B4-BE49-F238E27FC236}">
                <a16:creationId xmlns:a16="http://schemas.microsoft.com/office/drawing/2014/main" id="{A157BEDF-385B-3E39-A863-5CBBBA66FD41}"/>
              </a:ext>
            </a:extLst>
          </p:cNvPr>
          <p:cNvSpPr>
            <a:spLocks noGrp="1"/>
          </p:cNvSpPr>
          <p:nvPr>
            <p:ph type="sldNum" sz="quarter" idx="11"/>
          </p:nvPr>
        </p:nvSpPr>
        <p:spPr/>
        <p:txBody>
          <a:bodyPr/>
          <a:lstStyle/>
          <a:p>
            <a:fld id="{CE58CB1E-F828-4F11-99E0-327109AF9DA4}" type="slidenum">
              <a:rPr lang="de-DE" smtClean="0"/>
              <a:pPr/>
              <a:t>8</a:t>
            </a:fld>
            <a:endParaRPr lang="de-DE" dirty="0"/>
          </a:p>
        </p:txBody>
      </p:sp>
      <p:sp>
        <p:nvSpPr>
          <p:cNvPr id="5" name="Footer Placeholder 4">
            <a:extLst>
              <a:ext uri="{FF2B5EF4-FFF2-40B4-BE49-F238E27FC236}">
                <a16:creationId xmlns:a16="http://schemas.microsoft.com/office/drawing/2014/main" id="{F5A02082-7940-E608-F293-10BBE45BFFD7}"/>
              </a:ext>
            </a:extLst>
          </p:cNvPr>
          <p:cNvSpPr>
            <a:spLocks noGrp="1"/>
          </p:cNvSpPr>
          <p:nvPr>
            <p:ph type="ftr" sz="quarter" idx="12"/>
          </p:nvPr>
        </p:nvSpPr>
        <p:spPr/>
        <p:txBody>
          <a:bodyPr/>
          <a:lstStyle/>
          <a:p>
            <a:r>
              <a:rPr lang="en-US" noProof="0"/>
              <a:t>Krittin Chaowakarn | Bachelor’s Thesis</a:t>
            </a:r>
            <a:endParaRPr lang="en-US" noProof="0" dirty="0"/>
          </a:p>
        </p:txBody>
      </p:sp>
      <p:pic>
        <p:nvPicPr>
          <p:cNvPr id="12" name="Content Placeholder 11" descr="A diagram of a process&#10;&#10;AI-generated content may be incorrect.">
            <a:extLst>
              <a:ext uri="{FF2B5EF4-FFF2-40B4-BE49-F238E27FC236}">
                <a16:creationId xmlns:a16="http://schemas.microsoft.com/office/drawing/2014/main" id="{C71918D1-464C-F0B1-9F9B-5583070D8841}"/>
              </a:ext>
            </a:extLst>
          </p:cNvPr>
          <p:cNvPicPr>
            <a:picLocks noGrp="1" noChangeAspect="1"/>
          </p:cNvPicPr>
          <p:nvPr>
            <p:ph idx="1"/>
          </p:nvPr>
        </p:nvPicPr>
        <p:blipFill>
          <a:blip r:embed="rId3"/>
          <a:stretch>
            <a:fillRect/>
          </a:stretch>
        </p:blipFill>
        <p:spPr>
          <a:xfrm>
            <a:off x="1835787" y="1473592"/>
            <a:ext cx="5472426" cy="3260611"/>
          </a:xfrm>
        </p:spPr>
      </p:pic>
    </p:spTree>
    <p:extLst>
      <p:ext uri="{BB962C8B-B14F-4D97-AF65-F5344CB8AC3E}">
        <p14:creationId xmlns:p14="http://schemas.microsoft.com/office/powerpoint/2010/main" val="2635378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46101-1119-FF38-BC28-4F7CD571E8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81C882-ABB1-F71F-4386-D0737D8F8D29}"/>
              </a:ext>
            </a:extLst>
          </p:cNvPr>
          <p:cNvSpPr>
            <a:spLocks noGrp="1"/>
          </p:cNvSpPr>
          <p:nvPr>
            <p:ph type="title"/>
          </p:nvPr>
        </p:nvSpPr>
        <p:spPr>
          <a:xfrm>
            <a:off x="318009" y="1833086"/>
            <a:ext cx="8508999" cy="1477328"/>
          </a:xfrm>
        </p:spPr>
        <p:txBody>
          <a:bodyPr anchor="ctr"/>
          <a:lstStyle/>
          <a:p>
            <a:pPr algn="ctr">
              <a:lnSpc>
                <a:spcPct val="100000"/>
              </a:lnSpc>
            </a:pPr>
            <a:r>
              <a:rPr lang="en-US" sz="4800" dirty="0"/>
              <a:t>Dataset, Data Collection, and Fine-Tuning YOLOs</a:t>
            </a:r>
          </a:p>
        </p:txBody>
      </p:sp>
      <p:sp>
        <p:nvSpPr>
          <p:cNvPr id="4" name="Slide Number Placeholder 3">
            <a:extLst>
              <a:ext uri="{FF2B5EF4-FFF2-40B4-BE49-F238E27FC236}">
                <a16:creationId xmlns:a16="http://schemas.microsoft.com/office/drawing/2014/main" id="{ED230E4E-B6B3-5F0D-DD3F-977834BB8193}"/>
              </a:ext>
            </a:extLst>
          </p:cNvPr>
          <p:cNvSpPr>
            <a:spLocks noGrp="1"/>
          </p:cNvSpPr>
          <p:nvPr>
            <p:ph type="sldNum" sz="quarter" idx="11"/>
          </p:nvPr>
        </p:nvSpPr>
        <p:spPr>
          <a:xfrm>
            <a:off x="6774934" y="4854985"/>
            <a:ext cx="2052074" cy="273844"/>
          </a:xfrm>
        </p:spPr>
        <p:txBody>
          <a:bodyPr/>
          <a:lstStyle/>
          <a:p>
            <a:fld id="{CE58CB1E-F828-4F11-99E0-327109AF9DA4}" type="slidenum">
              <a:rPr lang="de-DE" smtClean="0"/>
              <a:pPr/>
              <a:t>9</a:t>
            </a:fld>
            <a:endParaRPr lang="de-DE" dirty="0"/>
          </a:p>
        </p:txBody>
      </p:sp>
      <p:sp>
        <p:nvSpPr>
          <p:cNvPr id="5" name="Footer Placeholder 4">
            <a:extLst>
              <a:ext uri="{FF2B5EF4-FFF2-40B4-BE49-F238E27FC236}">
                <a16:creationId xmlns:a16="http://schemas.microsoft.com/office/drawing/2014/main" id="{A4792286-423D-8A2A-137F-A209949D46E5}"/>
              </a:ext>
            </a:extLst>
          </p:cNvPr>
          <p:cNvSpPr>
            <a:spLocks noGrp="1"/>
          </p:cNvSpPr>
          <p:nvPr>
            <p:ph type="ftr" sz="quarter" idx="12"/>
          </p:nvPr>
        </p:nvSpPr>
        <p:spPr>
          <a:xfrm>
            <a:off x="311162" y="4854985"/>
            <a:ext cx="6464280" cy="273844"/>
          </a:xfrm>
        </p:spPr>
        <p:txBody>
          <a:bodyPr/>
          <a:lstStyle/>
          <a:p>
            <a:r>
              <a:rPr lang="en-US" noProof="0" dirty="0"/>
              <a:t>Krittin Chaowakarn | Bachelor’s Thesis</a:t>
            </a:r>
          </a:p>
        </p:txBody>
      </p:sp>
    </p:spTree>
    <p:extLst>
      <p:ext uri="{BB962C8B-B14F-4D97-AF65-F5344CB8AC3E}">
        <p14:creationId xmlns:p14="http://schemas.microsoft.com/office/powerpoint/2010/main" val="2787658883"/>
      </p:ext>
    </p:extLst>
  </p:cSld>
  <p:clrMapOvr>
    <a:masterClrMapping/>
  </p:clrMapOvr>
</p:sld>
</file>

<file path=ppt/theme/theme1.xml><?xml version="1.0" encoding="utf-8"?>
<a:theme xmlns:a="http://schemas.openxmlformats.org/drawingml/2006/main" name="Titel 1">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äsentation1" id="{71F9E29F-9B65-4C06-A32E-848D689232B9}" vid="{1E03A00F-5A34-475F-BA84-E2EBED434790}"/>
    </a:ext>
  </a:extLst>
</a:theme>
</file>

<file path=ppt/theme/theme2.xml><?xml version="1.0" encoding="utf-8"?>
<a:theme xmlns:a="http://schemas.openxmlformats.org/drawingml/2006/main" name="Titel 2">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äsentation1" id="{71F9E29F-9B65-4C06-A32E-848D689232B9}" vid="{008B5212-AD15-4DA8-AB6C-182350FFA4EA}"/>
    </a:ext>
  </a:extLst>
</a:theme>
</file>

<file path=ppt/theme/theme3.xml><?xml version="1.0" encoding="utf-8"?>
<a:theme xmlns:a="http://schemas.openxmlformats.org/drawingml/2006/main" name="Titel 3">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äsentation1" id="{71F9E29F-9B65-4C06-A32E-848D689232B9}" vid="{CFAC8027-78A3-4001-93FE-AE371D2D92B1}"/>
    </a:ext>
  </a:extLst>
</a:theme>
</file>

<file path=ppt/theme/theme4.xml><?xml version="1.0" encoding="utf-8"?>
<a:theme xmlns:a="http://schemas.openxmlformats.org/drawingml/2006/main" name="Inhalt">
  <a:themeElements>
    <a:clrScheme name="TUM">
      <a:dk1>
        <a:sysClr val="windowText" lastClr="000000"/>
      </a:dk1>
      <a:lt1>
        <a:sysClr val="window" lastClr="FFFFFF"/>
      </a:lt1>
      <a:dk2>
        <a:srgbClr val="003359"/>
      </a:dk2>
      <a:lt2>
        <a:srgbClr val="0065BD"/>
      </a:lt2>
      <a:accent1>
        <a:srgbClr val="005293"/>
      </a:accent1>
      <a:accent2>
        <a:srgbClr val="64A0C8"/>
      </a:accent2>
      <a:accent3>
        <a:srgbClr val="98C6EA"/>
      </a:accent3>
      <a:accent4>
        <a:srgbClr val="A2AD00"/>
      </a:accent4>
      <a:accent5>
        <a:srgbClr val="E37222"/>
      </a:accent5>
      <a:accent6>
        <a:srgbClr val="DAD7CB"/>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äsentation1" id="{71F9E29F-9B65-4C06-A32E-848D689232B9}" vid="{94C99F27-547F-408F-8FEB-51CB360826DB}"/>
    </a:ext>
  </a:extLst>
</a:theme>
</file>

<file path=ppt/theme/theme5.xml><?xml version="1.0" encoding="utf-8"?>
<a:theme xmlns:a="http://schemas.openxmlformats.org/drawingml/2006/main" name="Kapiteltrenner blau">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äsentation1" id="{71F9E29F-9B65-4C06-A32E-848D689232B9}" vid="{D62E0DEB-27C1-4887-9BB6-4AC5FC555B75}"/>
    </a:ext>
  </a:extLst>
</a:theme>
</file>

<file path=ppt/theme/theme6.xml><?xml version="1.0" encoding="utf-8"?>
<a:theme xmlns:a="http://schemas.openxmlformats.org/drawingml/2006/main" name="Kapiteltrenner schwarz">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äsentation1" id="{71F9E29F-9B65-4C06-A32E-848D689232B9}" vid="{D4175650-7EAE-421A-870A-005CB3789E30}"/>
    </a:ext>
  </a:extLst>
</a:theme>
</file>

<file path=ppt/theme/theme7.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E4E362F22FF4E4DAD4F496D2BD3E87E" ma:contentTypeVersion="4" ma:contentTypeDescription="Ein neues Dokument erstellen." ma:contentTypeScope="" ma:versionID="4fff3e9c634b3de20bda837f3c48856d">
  <xsd:schema xmlns:xsd="http://www.w3.org/2001/XMLSchema" xmlns:xs="http://www.w3.org/2001/XMLSchema" xmlns:p="http://schemas.microsoft.com/office/2006/metadata/properties" xmlns:ns3="d43542c9-b08f-4520-accc-4189645a949a" targetNamespace="http://schemas.microsoft.com/office/2006/metadata/properties" ma:root="true" ma:fieldsID="c4e438e1a54d3ffd47f352718133b203" ns3:_="">
    <xsd:import namespace="d43542c9-b08f-4520-accc-4189645a949a"/>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3542c9-b08f-4520-accc-4189645a949a"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1C7048-F9D3-46A3-A936-2FEFD7F9A7C6}">
  <ds:schemaRefs>
    <ds:schemaRef ds:uri="http://schemas.microsoft.com/sharepoint/v3/contenttype/forms"/>
  </ds:schemaRefs>
</ds:datastoreItem>
</file>

<file path=customXml/itemProps2.xml><?xml version="1.0" encoding="utf-8"?>
<ds:datastoreItem xmlns:ds="http://schemas.openxmlformats.org/officeDocument/2006/customXml" ds:itemID="{0DC60825-B531-465E-B9AD-A2BE664142DA}">
  <ds:schemaRefs>
    <ds:schemaRef ds:uri="http://schemas.microsoft.com/office/2006/metadata/properties"/>
    <ds:schemaRef ds:uri="d43542c9-b08f-4520-accc-4189645a949a"/>
    <ds:schemaRef ds:uri="http://schemas.microsoft.com/office/2006/documentManagement/types"/>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AA7C1910-B4F1-41D7-A4AA-14700372BD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3542c9-b08f-4520-accc-4189645a94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2111_Praesentationsvorlage_16-9</Template>
  <TotalTime>2032</TotalTime>
  <Words>3942</Words>
  <Application>Microsoft Office PowerPoint</Application>
  <PresentationFormat>On-screen Show (16:9)</PresentationFormat>
  <Paragraphs>619</Paragraphs>
  <Slides>62</Slides>
  <Notes>30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62</vt:i4>
      </vt:variant>
    </vt:vector>
  </HeadingPairs>
  <TitlesOfParts>
    <vt:vector size="74" baseType="lpstr">
      <vt:lpstr>Arial</vt:lpstr>
      <vt:lpstr>Calibri</vt:lpstr>
      <vt:lpstr>Cambria Math</vt:lpstr>
      <vt:lpstr>Courier New</vt:lpstr>
      <vt:lpstr>Symbol</vt:lpstr>
      <vt:lpstr>Wingdings</vt:lpstr>
      <vt:lpstr>Titel 1</vt:lpstr>
      <vt:lpstr>Titel 2</vt:lpstr>
      <vt:lpstr>Titel 3</vt:lpstr>
      <vt:lpstr>Inhalt</vt:lpstr>
      <vt:lpstr>Kapiteltrenner blau</vt:lpstr>
      <vt:lpstr>Kapiteltrenner schwarz</vt:lpstr>
      <vt:lpstr>Real-Time Object Detection for Autonomous Driving: An Empirical Study in a Small-Scale Urban Environment</vt:lpstr>
      <vt:lpstr>Introduction</vt:lpstr>
      <vt:lpstr>Presentation Outline</vt:lpstr>
      <vt:lpstr>Background Knowledge </vt:lpstr>
      <vt:lpstr>Convolutional Neural Network (CNN) and Key Advantages</vt:lpstr>
      <vt:lpstr>Basic CNN-based Models for Object Detection</vt:lpstr>
      <vt:lpstr>You Only Look Once (YOLO) Models</vt:lpstr>
      <vt:lpstr>Pipeline and Frameworks </vt:lpstr>
      <vt:lpstr>Dataset, Data Collection, and Fine-Tuning YOLOs</vt:lpstr>
      <vt:lpstr>Datasets</vt:lpstr>
      <vt:lpstr>Datasets</vt:lpstr>
      <vt:lpstr>The Open-Source Dataset Distribution</vt:lpstr>
      <vt:lpstr>Data Collection and Selection Process</vt:lpstr>
      <vt:lpstr>Processing All Datasets into YOLO Format</vt:lpstr>
      <vt:lpstr>Fine-Tuning YOLO Models</vt:lpstr>
      <vt:lpstr>Fine-Tuning Results</vt:lpstr>
      <vt:lpstr>Fundamental Decision Making</vt:lpstr>
      <vt:lpstr>Stop-and-Wait System</vt:lpstr>
      <vt:lpstr>Simple Rule-Based Decision Making</vt:lpstr>
      <vt:lpstr>Results</vt:lpstr>
      <vt:lpstr>Processing and Inference Times During Deployment</vt:lpstr>
      <vt:lpstr>ROS Publishing Frequencies During Deployment</vt:lpstr>
      <vt:lpstr>Hardware Utilization During Deployment</vt:lpstr>
      <vt:lpstr>YOLO Model Selection</vt:lpstr>
      <vt:lpstr>Case Study</vt:lpstr>
      <vt:lpstr>Case Study</vt:lpstr>
      <vt:lpstr>Case Study – Duckie Nominal Cases</vt:lpstr>
      <vt:lpstr>Case Study – Duckiebot Nominal Cases</vt:lpstr>
      <vt:lpstr>Case Study – Stop Sign Nominal Cases</vt:lpstr>
      <vt:lpstr>Case Study – Nominal Case Summary</vt:lpstr>
      <vt:lpstr>Case Study – Selected Safety-Critical Cases (Occlusion)</vt:lpstr>
      <vt:lpstr>Case Study – Selected Safety-Critical Cases (Very Close)</vt:lpstr>
      <vt:lpstr>Case Study – More Analysis</vt:lpstr>
      <vt:lpstr>Conclusion and Outlook</vt:lpstr>
      <vt:lpstr>Conclusion</vt:lpstr>
      <vt:lpstr>Research Opportunities</vt:lpstr>
      <vt:lpstr>Reference</vt:lpstr>
      <vt:lpstr>Thank You For Your Attention!</vt:lpstr>
      <vt:lpstr>Extra Results</vt:lpstr>
      <vt:lpstr>Safety-Critical Cases</vt:lpstr>
      <vt:lpstr>Safety-Critical Cases</vt:lpstr>
      <vt:lpstr>Safety-Critical Cases</vt:lpstr>
      <vt:lpstr>Safety-Critical Cases</vt:lpstr>
      <vt:lpstr>Model Performance</vt:lpstr>
      <vt:lpstr>Model Size and FLOPs</vt:lpstr>
      <vt:lpstr>Performance Comparison of YOLO Models</vt:lpstr>
      <vt:lpstr>Performance Comparison of YOLO Models</vt:lpstr>
      <vt:lpstr>Performance Comparison of YOLO Models</vt:lpstr>
      <vt:lpstr>Performance Comparison of YOLO Models</vt:lpstr>
      <vt:lpstr>Model Performance while Duckiebot is Stationary</vt:lpstr>
      <vt:lpstr>Performance while a Duckiebot is stationary</vt:lpstr>
      <vt:lpstr>Performance while a Duckiebot is stationary</vt:lpstr>
      <vt:lpstr>Performance while a Duckiebot is stationary</vt:lpstr>
      <vt:lpstr>Performance while a Duckiebot is stationary</vt:lpstr>
      <vt:lpstr>Model Performance while Duckiebot is Running</vt:lpstr>
      <vt:lpstr>Performance while a Duckiebot is running</vt:lpstr>
      <vt:lpstr>Performance while a Duckiebot is running</vt:lpstr>
      <vt:lpstr>Performance while a Duckiebot is running</vt:lpstr>
      <vt:lpstr>Performance while a Duckiebot is running</vt:lpstr>
      <vt:lpstr>VLM/VLA Examples</vt:lpstr>
      <vt:lpstr>VLM Example</vt:lpstr>
      <vt:lpstr>VLA Example</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Krittin Chaowakarn</dc:creator>
  <cp:lastModifiedBy>Krittin Chaowakarn</cp:lastModifiedBy>
  <cp:revision>4</cp:revision>
  <cp:lastPrinted>2015-07-30T14:04:45Z</cp:lastPrinted>
  <dcterms:created xsi:type="dcterms:W3CDTF">2025-09-07T15:34:31Z</dcterms:created>
  <dcterms:modified xsi:type="dcterms:W3CDTF">2025-09-10T11:31:51Z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0x0101002E4E362F22FF4E4DAD4F496D2BD3E87E</vt:lpwstr>
  </property>
</Properties>
</file>